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56" r:id="rId2"/>
    <p:sldId id="258" r:id="rId3"/>
    <p:sldId id="260" r:id="rId4"/>
    <p:sldId id="276" r:id="rId5"/>
    <p:sldId id="279" r:id="rId6"/>
    <p:sldId id="280" r:id="rId7"/>
    <p:sldId id="281" r:id="rId8"/>
    <p:sldId id="282" r:id="rId9"/>
    <p:sldId id="283" r:id="rId10"/>
    <p:sldId id="284" r:id="rId11"/>
    <p:sldId id="285" r:id="rId12"/>
    <p:sldId id="289" r:id="rId13"/>
    <p:sldId id="290" r:id="rId14"/>
    <p:sldId id="291" r:id="rId15"/>
    <p:sldId id="278" r:id="rId16"/>
    <p:sldId id="286" r:id="rId17"/>
    <p:sldId id="292" r:id="rId18"/>
    <p:sldId id="294" r:id="rId19"/>
    <p:sldId id="295" r:id="rId20"/>
    <p:sldId id="269" r:id="rId21"/>
    <p:sldId id="296" r:id="rId22"/>
    <p:sldId id="275" r:id="rId23"/>
  </p:sldIdLst>
  <p:sldSz cx="12192000" cy="6858000"/>
  <p:notesSz cx="6858000" cy="9144000"/>
  <p:embeddedFontLst>
    <p:embeddedFont>
      <p:font typeface="Economica" panose="02000506040000020004" pitchFamily="2" charset="77"/>
      <p:regular r:id="rId25"/>
      <p:bold r:id="rId26"/>
      <p:italic r:id="rId27"/>
      <p:boldItalic r:id="rId28"/>
    </p:embeddedFont>
    <p:embeddedFont>
      <p:font typeface="Quicksand" pitchFamily="2" charset="7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CtrfbZFXRrmv5GpDwfTHlXuLhr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D9D"/>
    <a:srgbClr val="ADC7F4"/>
    <a:srgbClr val="FDC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372D1-F9C1-48B9-90D7-9A1CC5A1757B}">
  <a:tblStyle styleId="{602372D1-F9C1-48B9-90D7-9A1CC5A1757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479"/>
  </p:normalViewPr>
  <p:slideViewPr>
    <p:cSldViewPr snapToGrid="0">
      <p:cViewPr varScale="1">
        <p:scale>
          <a:sx n="103" d="100"/>
          <a:sy n="103" d="100"/>
        </p:scale>
        <p:origin x="1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These are the attention scores that the model learns to assign to input tokens (words) across the entire input sequence when predicting a given output token (word) in the output sequence.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Strong diagonal alone means one-to-one translation of terms works okay, but in several cases we see that the the model pays attention to many other words when deciding how to translate a term… for example, when translating L’ it looks at both “The” and “signed” and “agreement.” </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526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84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 word </a:t>
            </a:r>
            <a:r>
              <a:rPr lang="en-US" dirty="0" err="1"/>
              <a:t>i</a:t>
            </a:r>
            <a:r>
              <a:rPr lang="en-US" dirty="0"/>
              <a:t> is a weighted sum of all words in the sequence, indexed by j. The weights are based on how similar each other word in the sequence is to word </a:t>
            </a:r>
            <a:r>
              <a:rPr lang="en-US" dirty="0" err="1"/>
              <a:t>i</a:t>
            </a:r>
            <a:r>
              <a:rPr lang="en-US" dirty="0"/>
              <a:t> (e.g., based on dot-product). If we find that word I is very semantically similar to many other words in the sequence, we are going to give it a big A (it matters more). If word </a:t>
            </a:r>
            <a:r>
              <a:rPr lang="en-US" dirty="0" err="1"/>
              <a:t>i</a:t>
            </a:r>
            <a:r>
              <a:rPr lang="en-US" dirty="0"/>
              <a:t> is not related to all the other words, we give it a low A.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149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 word </a:t>
            </a:r>
            <a:r>
              <a:rPr lang="en-US" dirty="0" err="1"/>
              <a:t>i</a:t>
            </a:r>
            <a:r>
              <a:rPr lang="en-US" dirty="0"/>
              <a:t> is a weighted sum of all words in the sequence, indexed by j. The weights are based on how similar each other word in the sequence is to word </a:t>
            </a:r>
            <a:r>
              <a:rPr lang="en-US" dirty="0" err="1"/>
              <a:t>i</a:t>
            </a:r>
            <a:r>
              <a:rPr lang="en-US" dirty="0"/>
              <a:t> (e.g., based on dot-product). If we find that word I is very semantically similar to many other words in the sequence, we are going to give it a big A (it matters more). If word </a:t>
            </a:r>
            <a:r>
              <a:rPr lang="en-US" dirty="0" err="1"/>
              <a:t>i</a:t>
            </a:r>
            <a:r>
              <a:rPr lang="en-US" dirty="0"/>
              <a:t> is not related to all the other words, we give it a low A. </a:t>
            </a:r>
          </a:p>
          <a:p>
            <a:endParaRPr lang="en-US" dirty="0"/>
          </a:p>
          <a:p>
            <a:r>
              <a:rPr lang="en-US" dirty="0"/>
              <a:t>For word </a:t>
            </a:r>
            <a:r>
              <a:rPr lang="en-US" dirty="0" err="1"/>
              <a:t>i</a:t>
            </a:r>
            <a:r>
              <a:rPr lang="en-US" dirty="0"/>
              <a:t>, we take all pairs with other words, j, and calculate their dot products (e). We then </a:t>
            </a:r>
            <a:r>
              <a:rPr lang="en-US" dirty="0" err="1"/>
              <a:t>softmax</a:t>
            </a:r>
            <a:r>
              <a:rPr lang="en-US" dirty="0"/>
              <a:t> the resulting vector of dot product values. This forces the weights to sum to 1, and all lie between 0 and 1. </a:t>
            </a:r>
          </a:p>
          <a:p>
            <a:endParaRPr lang="en-US" dirty="0"/>
          </a:p>
          <a:p>
            <a:r>
              <a:rPr lang="en-US" dirty="0"/>
              <a:t>Once we have the </a:t>
            </a:r>
            <a:r>
              <a:rPr lang="en-US" dirty="0" err="1"/>
              <a:t>a_ij</a:t>
            </a:r>
            <a:r>
              <a:rPr lang="en-US" dirty="0"/>
              <a:t> reflecting word i’s association to each other word, we can now multiply the weights by each word in the sequence and add them up to get big A (roughly interpreted as the importance of word </a:t>
            </a:r>
            <a:r>
              <a:rPr lang="en-US" dirty="0" err="1"/>
              <a:t>i</a:t>
            </a:r>
            <a:r>
              <a:rPr lang="en-US" dirty="0"/>
              <a:t>, or how much attention we should pay to word </a:t>
            </a:r>
            <a:r>
              <a:rPr lang="en-US" dirty="0" err="1"/>
              <a:t>i</a:t>
            </a:r>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648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what we end up with is a vector of A values (one for each input), which we use to predict outputs. You can think about this as replacing term </a:t>
            </a:r>
            <a:r>
              <a:rPr lang="en-US" dirty="0" err="1"/>
              <a:t>x_i</a:t>
            </a:r>
            <a:r>
              <a:rPr lang="en-US" dirty="0"/>
              <a:t> with a context-aware version of </a:t>
            </a:r>
            <a:r>
              <a:rPr lang="en-US" dirty="0" err="1"/>
              <a:t>x_i</a:t>
            </a:r>
            <a:r>
              <a:rPr lang="en-US" dirty="0"/>
              <a:t>. It’s like, forget about </a:t>
            </a:r>
            <a:r>
              <a:rPr lang="en-US" dirty="0" err="1"/>
              <a:t>x_i</a:t>
            </a:r>
            <a:r>
              <a:rPr lang="en-US" dirty="0"/>
              <a:t>, let’s think about an embedding which is a combination of all the words in the sequence (including term </a:t>
            </a:r>
            <a:r>
              <a:rPr lang="en-US" dirty="0" err="1"/>
              <a:t>x_i</a:t>
            </a:r>
            <a:r>
              <a:rPr lang="en-US" dirty="0"/>
              <a:t>) that collectively relate to the concept that word </a:t>
            </a:r>
            <a:r>
              <a:rPr lang="en-US" dirty="0" err="1"/>
              <a:t>x_i</a:t>
            </a:r>
            <a:r>
              <a:rPr lang="en-US" dirty="0"/>
              <a:t> captures. We are looking over the entire input set and adjusting each input token based on what is happening elsewhere in the input set that is relevant to the input token.</a:t>
            </a:r>
          </a:p>
          <a:p>
            <a:endParaRPr lang="en-US" dirty="0"/>
          </a:p>
          <a:p>
            <a:r>
              <a:rPr lang="en-US" dirty="0"/>
              <a:t>Some notes…</a:t>
            </a:r>
          </a:p>
          <a:p>
            <a:r>
              <a:rPr lang="en-US" dirty="0"/>
              <a:t>	</a:t>
            </a:r>
            <a:r>
              <a:rPr lang="en-US" dirty="0" err="1"/>
              <a:t>x_i</a:t>
            </a:r>
            <a:r>
              <a:rPr lang="en-US" dirty="0"/>
              <a:t> is a vector (embedding).</a:t>
            </a:r>
          </a:p>
          <a:p>
            <a:r>
              <a:rPr lang="en-US" dirty="0"/>
              <a:t>	</a:t>
            </a:r>
            <a:r>
              <a:rPr lang="en-US" dirty="0" err="1"/>
              <a:t>x_i</a:t>
            </a:r>
            <a:r>
              <a:rPr lang="en-US" dirty="0"/>
              <a:t> dot </a:t>
            </a:r>
            <a:r>
              <a:rPr lang="en-US" dirty="0" err="1"/>
              <a:t>x_j</a:t>
            </a:r>
            <a:r>
              <a:rPr lang="en-US" dirty="0"/>
              <a:t> is a scalar</a:t>
            </a:r>
          </a:p>
          <a:p>
            <a:r>
              <a:rPr lang="en-US" dirty="0"/>
              <a:t>	</a:t>
            </a:r>
            <a:r>
              <a:rPr lang="en-US" dirty="0" err="1"/>
              <a:t>a_i,j</a:t>
            </a:r>
            <a:r>
              <a:rPr lang="en-US" dirty="0"/>
              <a:t> is the </a:t>
            </a:r>
            <a:r>
              <a:rPr lang="en-US" dirty="0" err="1"/>
              <a:t>softmax</a:t>
            </a:r>
            <a:r>
              <a:rPr lang="en-US" dirty="0"/>
              <a:t> of those various dot products, and each output is again a scalar. </a:t>
            </a:r>
          </a:p>
          <a:p>
            <a:r>
              <a:rPr lang="en-US" dirty="0"/>
              <a:t>	</a:t>
            </a:r>
            <a:r>
              <a:rPr lang="en-US" dirty="0" err="1"/>
              <a:t>A_i</a:t>
            </a:r>
            <a:r>
              <a:rPr lang="en-US" dirty="0"/>
              <a:t> = </a:t>
            </a:r>
            <a:r>
              <a:rPr lang="en-US" dirty="0" err="1"/>
              <a:t>sumprod</a:t>
            </a:r>
            <a:r>
              <a:rPr lang="en-US" dirty="0"/>
              <a:t>(</a:t>
            </a:r>
            <a:r>
              <a:rPr lang="en-US" dirty="0" err="1"/>
              <a:t>a_i,j</a:t>
            </a:r>
            <a:r>
              <a:rPr lang="en-US" dirty="0"/>
              <a:t> and </a:t>
            </a:r>
            <a:r>
              <a:rPr lang="en-US" dirty="0" err="1"/>
              <a:t>x_j</a:t>
            </a:r>
            <a:r>
              <a:rPr lang="en-US" dirty="0"/>
              <a:t>) which is a vector because we sum over only one axis (if we have an 8D embedding to start, we sum over the 8 Ds, and get an 8D context-adjusted embedding. </a:t>
            </a:r>
          </a:p>
          <a:p>
            <a:r>
              <a:rPr lang="en-US" dirty="0"/>
              <a:t>	for </a:t>
            </a:r>
            <a:r>
              <a:rPr lang="en-US" dirty="0" err="1"/>
              <a:t>x_i</a:t>
            </a:r>
            <a:r>
              <a:rPr lang="en-US" dirty="0"/>
              <a:t> we are left with one </a:t>
            </a:r>
            <a:r>
              <a:rPr lang="en-US" dirty="0" err="1"/>
              <a:t>A_i</a:t>
            </a:r>
            <a:r>
              <a:rPr lang="en-US" dirty="0"/>
              <a:t> (the adjusted version of </a:t>
            </a:r>
            <a:r>
              <a:rPr lang="en-US" dirty="0" err="1"/>
              <a:t>x_i</a:t>
            </a:r>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42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489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449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Query, Key and Value comes from the idea of a database lookup. </a:t>
            </a:r>
          </a:p>
          <a:p>
            <a:pPr marL="0" lvl="0" indent="0" algn="l" rtl="0">
              <a:lnSpc>
                <a:spcPct val="100000"/>
              </a:lnSpc>
              <a:spcBef>
                <a:spcPts val="0"/>
              </a:spcBef>
              <a:spcAft>
                <a:spcPts val="0"/>
              </a:spcAft>
              <a:buSzPts val="1400"/>
              <a:buNone/>
            </a:pPr>
            <a:r>
              <a:rPr lang="en-US" dirty="0"/>
              <a:t>Query, Key and Value are all weight-matrix multiplied versions of the original input sequence (of embeddings). Thus, rather than use the raw embedding and take its dot product with other raw embeddings, now we have trainable parameters that first apply possibly different transformations to the input embedding of the focal token, to the embeddings of the other tokens in the context, and we then incorporate the eventual attention-modified contextual embedding multiplicatively, with yet another weighted version of the original input embedding. The process is essentially the same as scaled dot-product, but now we have a whole bunch of trainable parameters that let us play with *what* we take the dot products of, and with how we integrate the the attention-weighted information into our prediction. </a:t>
            </a: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8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Query, Key and Value comes from the idea of a database lookup. </a:t>
            </a:r>
          </a:p>
          <a:p>
            <a:pPr marL="0" lvl="0" indent="0" algn="l" rtl="0">
              <a:lnSpc>
                <a:spcPct val="100000"/>
              </a:lnSpc>
              <a:spcBef>
                <a:spcPts val="0"/>
              </a:spcBef>
              <a:spcAft>
                <a:spcPts val="0"/>
              </a:spcAft>
              <a:buSzPts val="1400"/>
              <a:buNone/>
            </a:pPr>
            <a:r>
              <a:rPr lang="en-US" dirty="0"/>
              <a:t>Query, Key and Value are all weight-matrix multiplied versions of the original input sequence (of embeddings). Thus, rather than use the raw embedding and take its dot product with other raw embeddings, now we have trainable parameters that first apply possibly different transformations to the input embedding of the focal token, to the embeddings of the other tokens in the context, and we then incorporate the eventual attention-modified contextual embedding multiplicatively, with yet another weighted version of the original input embedding. The process is essentially the same as scaled dot-product, but now we have a whole bunch of trainable parameters that let us play with *what* we take the dot products of, and with how we integrate the the attention-weighted information into our prediction. </a:t>
            </a: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790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28BB4C01-BD32-8477-12C7-4E65BA82656A}"/>
            </a:ext>
          </a:extLst>
        </p:cNvPr>
        <p:cNvGrpSpPr/>
        <p:nvPr/>
      </p:nvGrpSpPr>
      <p:grpSpPr>
        <a:xfrm>
          <a:off x="0" y="0"/>
          <a:ext cx="0" cy="0"/>
          <a:chOff x="0" y="0"/>
          <a:chExt cx="0" cy="0"/>
        </a:xfrm>
      </p:grpSpPr>
      <p:sp>
        <p:nvSpPr>
          <p:cNvPr id="120" name="Google Shape;120;p4:notes">
            <a:extLst>
              <a:ext uri="{FF2B5EF4-FFF2-40B4-BE49-F238E27FC236}">
                <a16:creationId xmlns:a16="http://schemas.microsoft.com/office/drawing/2014/main" id="{23BD99E4-B9C5-0992-E4BE-498A0F733CC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21" name="Google Shape;121;p4:notes">
            <a:extLst>
              <a:ext uri="{FF2B5EF4-FFF2-40B4-BE49-F238E27FC236}">
                <a16:creationId xmlns:a16="http://schemas.microsoft.com/office/drawing/2014/main" id="{F5C8C838-C86B-7024-B601-12F18D6B42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63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55120D00-0281-A783-1E65-49DAE159151D}"/>
            </a:ext>
          </a:extLst>
        </p:cNvPr>
        <p:cNvGrpSpPr/>
        <p:nvPr/>
      </p:nvGrpSpPr>
      <p:grpSpPr>
        <a:xfrm>
          <a:off x="0" y="0"/>
          <a:ext cx="0" cy="0"/>
          <a:chOff x="0" y="0"/>
          <a:chExt cx="0" cy="0"/>
        </a:xfrm>
      </p:grpSpPr>
      <p:sp>
        <p:nvSpPr>
          <p:cNvPr id="120" name="Google Shape;120;p4:notes">
            <a:extLst>
              <a:ext uri="{FF2B5EF4-FFF2-40B4-BE49-F238E27FC236}">
                <a16:creationId xmlns:a16="http://schemas.microsoft.com/office/drawing/2014/main" id="{3621C1D0-BAF5-D97E-8348-F9FEE2A1998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21" name="Google Shape;121;p4:notes">
            <a:extLst>
              <a:ext uri="{FF2B5EF4-FFF2-40B4-BE49-F238E27FC236}">
                <a16:creationId xmlns:a16="http://schemas.microsoft.com/office/drawing/2014/main" id="{7E386490-EDB0-EBC9-FD9A-3393730C5C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924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Weights are not initialized until you “build” the model (or compile it, which will first build). </a:t>
            </a:r>
            <a:endParaRPr/>
          </a:p>
        </p:txBody>
      </p:sp>
      <p:sp>
        <p:nvSpPr>
          <p:cNvPr id="238" name="Google Shape;23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56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341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challenge here in seq2seq models is to compress all of the input information into a single hidden state, to then enable output generation.</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524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challenge here in seq2seq models is to compress all of the input information into a single hidden state, to then enable output generation.</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704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Novel idea.. we’ll have an RNN processing the input and yielding attention weights / context vector, which will be provided in tandem with memory from regular sequence processing by an RNN, to help the model gain access to all sequence information at the time it makes a prediction. </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382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hidden state from the forward moving RNN e.g., h_f1, is concatenated with the hidden state for that same token from the backward moving RNN, e.g., h_b1.</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95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9"/>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2025</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2025</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a:spLocks noGrp="1"/>
          </p:cNvSpPr>
          <p:nvPr>
            <p:ph type="pic" idx="2"/>
          </p:nvPr>
        </p:nvSpPr>
        <p:spPr>
          <a:xfrm>
            <a:off x="5183188" y="987425"/>
            <a:ext cx="6172200" cy="4873625"/>
          </a:xfrm>
          <a:prstGeom prst="rect">
            <a:avLst/>
          </a:prstGeom>
          <a:noFill/>
          <a:ln>
            <a:noFill/>
          </a:ln>
        </p:spPr>
      </p:sp>
      <p:sp>
        <p:nvSpPr>
          <p:cNvPr id="69" name="Google Shape;69;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Intro to Neural Nets</a:t>
              </a:r>
              <a:endParaRPr sz="1400" b="0" i="0" u="none" strike="noStrike" cap="none">
                <a:solidFill>
                  <a:srgbClr val="000000"/>
                </a:solidFill>
                <a:latin typeface="Arial"/>
                <a:ea typeface="Arial"/>
                <a:cs typeface="Arial"/>
                <a:sym typeface="Arial"/>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Economica"/>
                <a:ea typeface="Economica"/>
                <a:cs typeface="Economica"/>
                <a:sym typeface="Economica"/>
              </a:rPr>
              <a:t>Attention &amp; Transformers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1">
            <a:extLst>
              <a:ext uri="{FF2B5EF4-FFF2-40B4-BE49-F238E27FC236}">
                <a16:creationId xmlns:a16="http://schemas.microsoft.com/office/drawing/2014/main" id="{D103227F-D4CF-81E8-8198-A5BDB855E1CB}"/>
              </a:ext>
            </a:extLst>
          </p:cNvPr>
          <p:cNvPicPr>
            <a:picLocks noChangeAspect="1"/>
          </p:cNvPicPr>
          <p:nvPr/>
        </p:nvPicPr>
        <p:blipFill>
          <a:blip r:embed="rId3"/>
          <a:stretch>
            <a:fillRect/>
          </a:stretch>
        </p:blipFill>
        <p:spPr>
          <a:xfrm>
            <a:off x="1980557" y="1228098"/>
            <a:ext cx="5882691" cy="5233069"/>
          </a:xfrm>
          <a:prstGeom prst="rect">
            <a:avLst/>
          </a:prstGeom>
        </p:spPr>
      </p:pic>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69" y="172899"/>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3" name="Picture 2">
            <a:extLst>
              <a:ext uri="{FF2B5EF4-FFF2-40B4-BE49-F238E27FC236}">
                <a16:creationId xmlns:a16="http://schemas.microsoft.com/office/drawing/2014/main" id="{FE2815CA-0705-B00F-0892-4E7750C8A877}"/>
              </a:ext>
            </a:extLst>
          </p:cNvPr>
          <p:cNvPicPr>
            <a:picLocks noChangeAspect="1"/>
          </p:cNvPicPr>
          <p:nvPr/>
        </p:nvPicPr>
        <p:blipFill>
          <a:blip r:embed="rId4"/>
          <a:stretch>
            <a:fillRect/>
          </a:stretch>
        </p:blipFill>
        <p:spPr>
          <a:xfrm>
            <a:off x="8652847" y="2426049"/>
            <a:ext cx="3111500" cy="2336800"/>
          </a:xfrm>
          <a:prstGeom prst="rect">
            <a:avLst/>
          </a:prstGeom>
          <a:ln w="28575">
            <a:solidFill>
              <a:schemeClr val="tx1"/>
            </a:solidFill>
          </a:ln>
        </p:spPr>
      </p:pic>
      <p:pic>
        <p:nvPicPr>
          <p:cNvPr id="4" name="Picture 3">
            <a:extLst>
              <a:ext uri="{FF2B5EF4-FFF2-40B4-BE49-F238E27FC236}">
                <a16:creationId xmlns:a16="http://schemas.microsoft.com/office/drawing/2014/main" id="{E83D2635-A7D8-D7FD-E9E5-E8C63E7F6B2B}"/>
              </a:ext>
            </a:extLst>
          </p:cNvPr>
          <p:cNvPicPr>
            <a:picLocks noChangeAspect="1"/>
          </p:cNvPicPr>
          <p:nvPr/>
        </p:nvPicPr>
        <p:blipFill>
          <a:blip r:embed="rId5"/>
          <a:srcRect l="12892" t="5806"/>
          <a:stretch/>
        </p:blipFill>
        <p:spPr>
          <a:xfrm>
            <a:off x="9438976" y="5918885"/>
            <a:ext cx="2045453" cy="309875"/>
          </a:xfrm>
          <a:prstGeom prst="rect">
            <a:avLst/>
          </a:prstGeom>
        </p:spPr>
      </p:pic>
      <p:pic>
        <p:nvPicPr>
          <p:cNvPr id="5" name="Picture 4">
            <a:extLst>
              <a:ext uri="{FF2B5EF4-FFF2-40B4-BE49-F238E27FC236}">
                <a16:creationId xmlns:a16="http://schemas.microsoft.com/office/drawing/2014/main" id="{8719CF71-FE51-7E88-C503-BE727E59AE26}"/>
              </a:ext>
            </a:extLst>
          </p:cNvPr>
          <p:cNvPicPr>
            <a:picLocks noChangeAspect="1"/>
          </p:cNvPicPr>
          <p:nvPr/>
        </p:nvPicPr>
        <p:blipFill>
          <a:blip r:embed="rId4"/>
          <a:srcRect l="41069" t="20270" r="39472" b="45887"/>
          <a:stretch/>
        </p:blipFill>
        <p:spPr>
          <a:xfrm>
            <a:off x="8833495" y="5667441"/>
            <a:ext cx="605481" cy="790832"/>
          </a:xfrm>
          <a:prstGeom prst="rect">
            <a:avLst/>
          </a:prstGeom>
          <a:ln w="28575">
            <a:noFill/>
          </a:ln>
        </p:spPr>
      </p:pic>
    </p:spTree>
    <p:extLst>
      <p:ext uri="{BB962C8B-B14F-4D97-AF65-F5344CB8AC3E}">
        <p14:creationId xmlns:p14="http://schemas.microsoft.com/office/powerpoint/2010/main" val="69504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We Don’t Need an RNN</a:t>
            </a:r>
            <a:endParaRPr dirty="0"/>
          </a:p>
        </p:txBody>
      </p:sp>
      <p:sp>
        <p:nvSpPr>
          <p:cNvPr id="5" name="Google Shape;124;p4">
            <a:extLst>
              <a:ext uri="{FF2B5EF4-FFF2-40B4-BE49-F238E27FC236}">
                <a16:creationId xmlns:a16="http://schemas.microsoft.com/office/drawing/2014/main" id="{9D7E3D3D-9915-948A-B20B-E0327B384B1E}"/>
              </a:ext>
            </a:extLst>
          </p:cNvPr>
          <p:cNvSpPr txBox="1">
            <a:spLocks noGrp="1"/>
          </p:cNvSpPr>
          <p:nvPr>
            <p:ph type="body" idx="1"/>
          </p:nvPr>
        </p:nvSpPr>
        <p:spPr>
          <a:xfrm>
            <a:off x="838199" y="1674578"/>
            <a:ext cx="10515600"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We Can Drop the RNN and Process the Whole Sequence in Parallel</a:t>
            </a:r>
            <a:endParaRPr dirty="0"/>
          </a:p>
          <a:p>
            <a:pPr marL="347663" lvl="1" indent="-236600" algn="l" rtl="0">
              <a:lnSpc>
                <a:spcPct val="90000"/>
              </a:lnSpc>
              <a:spcBef>
                <a:spcPts val="500"/>
              </a:spcBef>
              <a:spcAft>
                <a:spcPts val="0"/>
              </a:spcAft>
              <a:buClr>
                <a:schemeClr val="dk1"/>
              </a:buClr>
              <a:buSzPct val="100000"/>
              <a:buChar char="•"/>
            </a:pPr>
            <a:r>
              <a:rPr lang="en-US" sz="1900" dirty="0"/>
              <a:t>Note that transformers work with a similar encoder architecture, but no LSTMs are needed </a:t>
            </a:r>
            <a:br>
              <a:rPr lang="en-US" sz="1900" dirty="0"/>
            </a:br>
            <a:r>
              <a:rPr lang="en-US" sz="1900" dirty="0"/>
              <a:t>(we use ”stacked attention layers”).</a:t>
            </a:r>
          </a:p>
          <a:p>
            <a:pPr marL="347663" lvl="1" indent="-236600" algn="l" rtl="0">
              <a:lnSpc>
                <a:spcPct val="90000"/>
              </a:lnSpc>
              <a:spcBef>
                <a:spcPts val="500"/>
              </a:spcBef>
              <a:spcAft>
                <a:spcPts val="0"/>
              </a:spcAft>
              <a:buClr>
                <a:schemeClr val="dk1"/>
              </a:buClr>
              <a:buSzPct val="100000"/>
              <a:buChar char="•"/>
            </a:pPr>
            <a:r>
              <a:rPr lang="en-US" sz="1900" dirty="0"/>
              <a:t>Transformers are more computationally expensive (more calculations required), </a:t>
            </a:r>
            <a:br>
              <a:rPr lang="en-US" sz="1900" dirty="0"/>
            </a:br>
            <a:r>
              <a:rPr lang="en-US" sz="1900" dirty="0"/>
              <a:t>but because we can parallelize them, they can be trained faster than RNNs.</a:t>
            </a:r>
          </a:p>
          <a:p>
            <a:pPr marL="347663" lvl="1" indent="-236600" algn="l" rtl="0">
              <a:lnSpc>
                <a:spcPct val="90000"/>
              </a:lnSpc>
              <a:spcBef>
                <a:spcPts val="500"/>
              </a:spcBef>
              <a:spcAft>
                <a:spcPts val="0"/>
              </a:spcAft>
              <a:buClr>
                <a:schemeClr val="dk1"/>
              </a:buClr>
              <a:buSzPct val="100000"/>
              <a:buChar char="•"/>
            </a:pPr>
            <a:r>
              <a:rPr lang="en-US" sz="1900" dirty="0"/>
              <a:t>By moving away from RNN specific implementation we can also think about more general forms of attention (e.g.,. For CNNs). </a:t>
            </a:r>
          </a:p>
          <a:p>
            <a:pPr marL="111063" lvl="1" indent="0" algn="l" rtl="0">
              <a:lnSpc>
                <a:spcPct val="90000"/>
              </a:lnSpc>
              <a:spcBef>
                <a:spcPts val="500"/>
              </a:spcBef>
              <a:spcAft>
                <a:spcPts val="0"/>
              </a:spcAft>
              <a:buClr>
                <a:schemeClr val="dk1"/>
              </a:buClr>
              <a:buSzPct val="100000"/>
              <a:buNone/>
            </a:pPr>
            <a:endParaRPr lang="en-US" sz="1900" dirty="0"/>
          </a:p>
        </p:txBody>
      </p:sp>
      <p:pic>
        <p:nvPicPr>
          <p:cNvPr id="7" name="Picture 6">
            <a:extLst>
              <a:ext uri="{FF2B5EF4-FFF2-40B4-BE49-F238E27FC236}">
                <a16:creationId xmlns:a16="http://schemas.microsoft.com/office/drawing/2014/main" id="{9ACE5024-E579-96BC-7050-71747CBA9D40}"/>
              </a:ext>
            </a:extLst>
          </p:cNvPr>
          <p:cNvPicPr>
            <a:picLocks noChangeAspect="1"/>
          </p:cNvPicPr>
          <p:nvPr/>
        </p:nvPicPr>
        <p:blipFill>
          <a:blip r:embed="rId3"/>
          <a:stretch>
            <a:fillRect/>
          </a:stretch>
        </p:blipFill>
        <p:spPr>
          <a:xfrm>
            <a:off x="4654239" y="3862873"/>
            <a:ext cx="4441233" cy="2784905"/>
          </a:xfrm>
          <a:prstGeom prst="rect">
            <a:avLst/>
          </a:prstGeom>
        </p:spPr>
      </p:pic>
    </p:spTree>
    <p:extLst>
      <p:ext uri="{BB962C8B-B14F-4D97-AF65-F5344CB8AC3E}">
        <p14:creationId xmlns:p14="http://schemas.microsoft.com/office/powerpoint/2010/main" val="121373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27D82-7E8F-0647-3239-9A9E83A784DA}"/>
              </a:ext>
            </a:extLst>
          </p:cNvPr>
          <p:cNvPicPr>
            <a:picLocks noChangeAspect="1"/>
          </p:cNvPicPr>
          <p:nvPr/>
        </p:nvPicPr>
        <p:blipFill rotWithShape="1">
          <a:blip r:embed="rId3"/>
          <a:srcRect t="21645"/>
          <a:stretch/>
        </p:blipFill>
        <p:spPr>
          <a:xfrm>
            <a:off x="1754790" y="1528996"/>
            <a:ext cx="8682419" cy="4827353"/>
          </a:xfrm>
          <a:prstGeom prst="rect">
            <a:avLst/>
          </a:prstGeom>
        </p:spPr>
      </p:pic>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Google Shape;123;p4">
            <a:extLst>
              <a:ext uri="{FF2B5EF4-FFF2-40B4-BE49-F238E27FC236}">
                <a16:creationId xmlns:a16="http://schemas.microsoft.com/office/drawing/2014/main" id="{99CBDFFB-777A-82AE-AD51-3B2C09C426C9}"/>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(Less-Flexible) Attention Mechanism</a:t>
            </a:r>
            <a:endParaRPr dirty="0"/>
          </a:p>
        </p:txBody>
      </p:sp>
    </p:spTree>
    <p:extLst>
      <p:ext uri="{BB962C8B-B14F-4D97-AF65-F5344CB8AC3E}">
        <p14:creationId xmlns:p14="http://schemas.microsoft.com/office/powerpoint/2010/main" val="369332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2" name="Picture 1">
            <a:extLst>
              <a:ext uri="{FF2B5EF4-FFF2-40B4-BE49-F238E27FC236}">
                <a16:creationId xmlns:a16="http://schemas.microsoft.com/office/drawing/2014/main" id="{CC138192-65F1-6E86-F6CD-D411F3C454F8}"/>
              </a:ext>
            </a:extLst>
          </p:cNvPr>
          <p:cNvPicPr>
            <a:picLocks noChangeAspect="1"/>
          </p:cNvPicPr>
          <p:nvPr/>
        </p:nvPicPr>
        <p:blipFill rotWithShape="1">
          <a:blip r:embed="rId3"/>
          <a:srcRect t="20503"/>
          <a:stretch/>
        </p:blipFill>
        <p:spPr>
          <a:xfrm>
            <a:off x="1807806" y="1633928"/>
            <a:ext cx="8576388" cy="4837892"/>
          </a:xfrm>
          <a:prstGeom prst="rect">
            <a:avLst/>
          </a:prstGeom>
        </p:spPr>
      </p:pic>
      <p:sp>
        <p:nvSpPr>
          <p:cNvPr id="3" name="Google Shape;123;p4">
            <a:extLst>
              <a:ext uri="{FF2B5EF4-FFF2-40B4-BE49-F238E27FC236}">
                <a16:creationId xmlns:a16="http://schemas.microsoft.com/office/drawing/2014/main" id="{D9E8C6DB-2EDC-F70C-DECD-8302C4D6DFB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(Less-Flexible) Attention Mechanism</a:t>
            </a:r>
            <a:endParaRPr dirty="0"/>
          </a:p>
        </p:txBody>
      </p:sp>
    </p:spTree>
    <p:extLst>
      <p:ext uri="{BB962C8B-B14F-4D97-AF65-F5344CB8AC3E}">
        <p14:creationId xmlns:p14="http://schemas.microsoft.com/office/powerpoint/2010/main" val="3140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3DA559ED-AB67-76BB-1D20-EA639A84E012}"/>
              </a:ext>
            </a:extLst>
          </p:cNvPr>
          <p:cNvPicPr>
            <a:picLocks noChangeAspect="1"/>
          </p:cNvPicPr>
          <p:nvPr/>
        </p:nvPicPr>
        <p:blipFill rotWithShape="1">
          <a:blip r:embed="rId3"/>
          <a:srcRect t="26873"/>
          <a:stretch/>
        </p:blipFill>
        <p:spPr>
          <a:xfrm>
            <a:off x="1817137" y="1873770"/>
            <a:ext cx="8557726" cy="4440592"/>
          </a:xfrm>
          <a:prstGeom prst="rect">
            <a:avLst/>
          </a:prstGeom>
        </p:spPr>
      </p:pic>
      <p:sp>
        <p:nvSpPr>
          <p:cNvPr id="5" name="Google Shape;123;p4">
            <a:extLst>
              <a:ext uri="{FF2B5EF4-FFF2-40B4-BE49-F238E27FC236}">
                <a16:creationId xmlns:a16="http://schemas.microsoft.com/office/drawing/2014/main" id="{3DAEFC9D-B933-18BE-2E42-32A1F1864F0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 Flexible) Attention Mechanism</a:t>
            </a:r>
            <a:endParaRPr dirty="0"/>
          </a:p>
        </p:txBody>
      </p:sp>
    </p:spTree>
    <p:extLst>
      <p:ext uri="{BB962C8B-B14F-4D97-AF65-F5344CB8AC3E}">
        <p14:creationId xmlns:p14="http://schemas.microsoft.com/office/powerpoint/2010/main" val="381167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4"/>
          <p:cNvSpPr txBox="1">
            <a:spLocks noGrp="1"/>
          </p:cNvSpPr>
          <p:nvPr>
            <p:ph type="body" idx="1"/>
          </p:nvPr>
        </p:nvSpPr>
        <p:spPr>
          <a:xfrm>
            <a:off x="838200" y="1993004"/>
            <a:ext cx="10677939"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Most Basic Form of Self-Attention</a:t>
            </a:r>
            <a:endParaRPr dirty="0"/>
          </a:p>
          <a:p>
            <a:pPr marL="347663" lvl="1" indent="-236600" algn="l" rtl="0">
              <a:lnSpc>
                <a:spcPct val="90000"/>
              </a:lnSpc>
              <a:spcBef>
                <a:spcPts val="500"/>
              </a:spcBef>
              <a:spcAft>
                <a:spcPts val="0"/>
              </a:spcAft>
              <a:buClr>
                <a:schemeClr val="dk1"/>
              </a:buClr>
              <a:buSzPct val="100000"/>
              <a:buChar char="•"/>
            </a:pPr>
            <a:r>
              <a:rPr lang="en-US" sz="1900" dirty="0"/>
              <a:t>This is what the textbook introduces. </a:t>
            </a:r>
          </a:p>
          <a:p>
            <a:pPr marL="347663" lvl="1" indent="-236600" algn="l" rtl="0">
              <a:lnSpc>
                <a:spcPct val="90000"/>
              </a:lnSpc>
              <a:spcBef>
                <a:spcPts val="500"/>
              </a:spcBef>
              <a:spcAft>
                <a:spcPts val="0"/>
              </a:spcAft>
              <a:buClr>
                <a:schemeClr val="dk1"/>
              </a:buClr>
              <a:buSzPct val="100000"/>
              <a:buChar char="•"/>
            </a:pPr>
            <a:r>
              <a:rPr lang="en-US" sz="1900" dirty="0"/>
              <a:t>We magnify vector representations of </a:t>
            </a:r>
            <a:br>
              <a:rPr lang="en-US" sz="1900" dirty="0"/>
            </a:br>
            <a:r>
              <a:rPr lang="en-US" sz="1900" dirty="0"/>
              <a:t>tokens based on how parallel </a:t>
            </a:r>
            <a:br>
              <a:rPr lang="en-US" sz="1900" dirty="0"/>
            </a:br>
            <a:r>
              <a:rPr lang="en-US" sz="1900" dirty="0"/>
              <a:t>(semantically related) they are to </a:t>
            </a:r>
            <a:br>
              <a:rPr lang="en-US" sz="1900" dirty="0"/>
            </a:br>
            <a:r>
              <a:rPr lang="en-US" sz="1900" dirty="0"/>
              <a:t>the other tokens in the input sequence. </a:t>
            </a:r>
          </a:p>
          <a:p>
            <a:pPr marL="347663" lvl="1" indent="-236600" algn="l" rtl="0">
              <a:lnSpc>
                <a:spcPct val="90000"/>
              </a:lnSpc>
              <a:spcBef>
                <a:spcPts val="500"/>
              </a:spcBef>
              <a:spcAft>
                <a:spcPts val="0"/>
              </a:spcAft>
              <a:buClr>
                <a:schemeClr val="dk1"/>
              </a:buClr>
              <a:buSzPct val="100000"/>
              <a:buChar char="•"/>
            </a:pPr>
            <a:endParaRPr sz="2462" dirty="0"/>
          </a:p>
        </p:txBody>
      </p:sp>
      <p:pic>
        <p:nvPicPr>
          <p:cNvPr id="7" name="Google Shape;180;p14">
            <a:extLst>
              <a:ext uri="{FF2B5EF4-FFF2-40B4-BE49-F238E27FC236}">
                <a16:creationId xmlns:a16="http://schemas.microsoft.com/office/drawing/2014/main" id="{E8452A65-FE8C-E426-F675-89A581B5DB1A}"/>
              </a:ext>
            </a:extLst>
          </p:cNvPr>
          <p:cNvPicPr preferRelativeResize="0"/>
          <p:nvPr/>
        </p:nvPicPr>
        <p:blipFill rotWithShape="1">
          <a:blip r:embed="rId3">
            <a:alphaModFix/>
          </a:blip>
          <a:srcRect/>
          <a:stretch/>
        </p:blipFill>
        <p:spPr>
          <a:xfrm>
            <a:off x="5660470" y="2028832"/>
            <a:ext cx="5855669" cy="4040686"/>
          </a:xfrm>
          <a:prstGeom prst="rect">
            <a:avLst/>
          </a:prstGeom>
          <a:noFill/>
          <a:ln>
            <a:noFill/>
          </a:ln>
        </p:spPr>
      </p:pic>
      <p:pic>
        <p:nvPicPr>
          <p:cNvPr id="8" name="Google Shape;181;p14">
            <a:extLst>
              <a:ext uri="{FF2B5EF4-FFF2-40B4-BE49-F238E27FC236}">
                <a16:creationId xmlns:a16="http://schemas.microsoft.com/office/drawing/2014/main" id="{64A12705-C13C-13D3-424A-8AA324BD314B}"/>
              </a:ext>
            </a:extLst>
          </p:cNvPr>
          <p:cNvPicPr preferRelativeResize="0"/>
          <p:nvPr/>
        </p:nvPicPr>
        <p:blipFill rotWithShape="1">
          <a:blip r:embed="rId4">
            <a:alphaModFix/>
          </a:blip>
          <a:srcRect/>
          <a:stretch/>
        </p:blipFill>
        <p:spPr>
          <a:xfrm>
            <a:off x="1493292" y="4049175"/>
            <a:ext cx="3492500" cy="1600200"/>
          </a:xfrm>
          <a:prstGeom prst="rect">
            <a:avLst/>
          </a:prstGeom>
          <a:noFill/>
          <a:ln>
            <a:noFill/>
          </a:ln>
        </p:spPr>
      </p:pic>
      <p:sp>
        <p:nvSpPr>
          <p:cNvPr id="5" name="Google Shape;123;p4">
            <a:extLst>
              <a:ext uri="{FF2B5EF4-FFF2-40B4-BE49-F238E27FC236}">
                <a16:creationId xmlns:a16="http://schemas.microsoft.com/office/drawing/2014/main" id="{4B4FEBA1-8A4C-D3A6-0CB1-BB14CD130BFE}"/>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Basic Self-Attention Mechanism</a:t>
            </a:r>
            <a:endParaRPr dirty="0"/>
          </a:p>
        </p:txBody>
      </p:sp>
    </p:spTree>
    <p:extLst>
      <p:ext uri="{BB962C8B-B14F-4D97-AF65-F5344CB8AC3E}">
        <p14:creationId xmlns:p14="http://schemas.microsoft.com/office/powerpoint/2010/main" val="215153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4"/>
          <p:cNvSpPr txBox="1">
            <a:spLocks noGrp="1"/>
          </p:cNvSpPr>
          <p:nvPr>
            <p:ph type="body" idx="1"/>
          </p:nvPr>
        </p:nvSpPr>
        <p:spPr>
          <a:xfrm>
            <a:off x="2008411" y="2045622"/>
            <a:ext cx="8175173" cy="404068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ct val="100000"/>
              <a:buNone/>
            </a:pPr>
            <a:r>
              <a:rPr lang="en-US" sz="2200" b="1" dirty="0"/>
              <a:t>The Approach Considers the Input Context in a Very ‘Fixed’ Manner</a:t>
            </a:r>
            <a:endParaRPr dirty="0"/>
          </a:p>
          <a:p>
            <a:pPr marL="347663" lvl="1" indent="-236600" algn="l" rtl="0">
              <a:lnSpc>
                <a:spcPct val="90000"/>
              </a:lnSpc>
              <a:spcBef>
                <a:spcPts val="500"/>
              </a:spcBef>
              <a:spcAft>
                <a:spcPts val="0"/>
              </a:spcAft>
              <a:buClr>
                <a:schemeClr val="dk1"/>
              </a:buClr>
              <a:buSzPct val="100000"/>
              <a:buChar char="•"/>
            </a:pPr>
            <a:r>
              <a:rPr lang="en-US" sz="1900" dirty="0"/>
              <a:t>Although it doesn’t assume forward / backward sequence information is most important, it </a:t>
            </a:r>
            <a:r>
              <a:rPr lang="en-US" sz="1900" i="1" dirty="0"/>
              <a:t>does </a:t>
            </a:r>
            <a:r>
              <a:rPr lang="en-US" sz="1900" dirty="0"/>
              <a:t>assume a specific attention rule. </a:t>
            </a:r>
          </a:p>
          <a:p>
            <a:pPr marL="347663" lvl="1" indent="-236600" algn="l" rtl="0">
              <a:lnSpc>
                <a:spcPct val="90000"/>
              </a:lnSpc>
              <a:spcBef>
                <a:spcPts val="500"/>
              </a:spcBef>
              <a:spcAft>
                <a:spcPts val="0"/>
              </a:spcAft>
              <a:buClr>
                <a:schemeClr val="dk1"/>
              </a:buClr>
              <a:buSzPct val="100000"/>
              <a:buChar char="•"/>
            </a:pPr>
            <a:r>
              <a:rPr lang="en-US" sz="1900" dirty="0"/>
              <a:t>We get context-specific attention weights, but the notion of how context is processed is pre-defined / hard-coded in the dot-product-summation procedure; it’s not learned. </a:t>
            </a:r>
          </a:p>
          <a:p>
            <a:pPr marL="347663" lvl="1" indent="-236600" algn="l" rtl="0">
              <a:lnSpc>
                <a:spcPct val="90000"/>
              </a:lnSpc>
              <a:spcBef>
                <a:spcPts val="500"/>
              </a:spcBef>
              <a:spcAft>
                <a:spcPts val="0"/>
              </a:spcAft>
              <a:buClr>
                <a:schemeClr val="dk1"/>
              </a:buClr>
              <a:buSzPct val="100000"/>
              <a:buChar char="•"/>
            </a:pPr>
            <a:r>
              <a:rPr lang="en-US" sz="1900" dirty="0"/>
              <a:t>The pre-defined approach to attention does not generalize outside of language. </a:t>
            </a:r>
          </a:p>
          <a:p>
            <a:pPr marL="347663" lvl="1" indent="-236600" algn="l" rtl="0">
              <a:lnSpc>
                <a:spcPct val="90000"/>
              </a:lnSpc>
              <a:spcBef>
                <a:spcPts val="500"/>
              </a:spcBef>
              <a:spcAft>
                <a:spcPts val="0"/>
              </a:spcAft>
              <a:buClr>
                <a:schemeClr val="dk1"/>
              </a:buClr>
              <a:buSzPct val="100000"/>
              <a:buChar char="•"/>
            </a:pPr>
            <a:r>
              <a:rPr lang="en-US" sz="1900" dirty="0"/>
              <a:t>The pre-defined approach to attention assumes that shared semantic similarity is the best heuristic for attention, but perhaps it is not in some cases. Most obviously, perhaps in some scenarios it is ideal to focus attention on words that are semantically dissimilar. </a:t>
            </a:r>
          </a:p>
          <a:p>
            <a:pPr marL="347663" lvl="1" indent="-236600" algn="l" rtl="0">
              <a:lnSpc>
                <a:spcPct val="90000"/>
              </a:lnSpc>
              <a:spcBef>
                <a:spcPts val="500"/>
              </a:spcBef>
              <a:spcAft>
                <a:spcPts val="0"/>
              </a:spcAft>
              <a:buClr>
                <a:schemeClr val="dk1"/>
              </a:buClr>
              <a:buSzPct val="100000"/>
              <a:buChar char="•"/>
            </a:pPr>
            <a:r>
              <a:rPr lang="en-US" sz="1900" dirty="0"/>
              <a:t>How can we enable a procedure of this sort, but using trainable parameters, so the network can figure out how to allocate attention by itself? </a:t>
            </a:r>
          </a:p>
        </p:txBody>
      </p:sp>
      <p:sp>
        <p:nvSpPr>
          <p:cNvPr id="9" name="Google Shape;123;p4">
            <a:extLst>
              <a:ext uri="{FF2B5EF4-FFF2-40B4-BE49-F238E27FC236}">
                <a16:creationId xmlns:a16="http://schemas.microsoft.com/office/drawing/2014/main" id="{B0387FC0-9F77-878B-4A9B-8A6A41BBB477}"/>
              </a:ext>
            </a:extLst>
          </p:cNvPr>
          <p:cNvSpPr txBox="1">
            <a:spLocks/>
          </p:cNvSpPr>
          <p:nvPr/>
        </p:nvSpPr>
        <p:spPr>
          <a:xfrm>
            <a:off x="1881666" y="465055"/>
            <a:ext cx="8428665"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923"/>
              <a:buFont typeface="Economica"/>
              <a:buNone/>
            </a:pPr>
            <a:r>
              <a:rPr lang="en-US" sz="4923" dirty="0">
                <a:latin typeface="Economica"/>
                <a:sym typeface="Economica"/>
              </a:rPr>
              <a:t>This Basic Attention Mechanism is Rigid</a:t>
            </a:r>
            <a:endParaRPr lang="en-US" dirty="0"/>
          </a:p>
        </p:txBody>
      </p:sp>
    </p:spTree>
    <p:extLst>
      <p:ext uri="{BB962C8B-B14F-4D97-AF65-F5344CB8AC3E}">
        <p14:creationId xmlns:p14="http://schemas.microsoft.com/office/powerpoint/2010/main" val="1643980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Query Key Value Framework</a:t>
            </a:r>
            <a:endParaRPr dirty="0"/>
          </a:p>
        </p:txBody>
      </p:sp>
      <p:pic>
        <p:nvPicPr>
          <p:cNvPr id="2" name="Picture 1">
            <a:extLst>
              <a:ext uri="{FF2B5EF4-FFF2-40B4-BE49-F238E27FC236}">
                <a16:creationId xmlns:a16="http://schemas.microsoft.com/office/drawing/2014/main" id="{0361D5D4-BA99-2759-E83D-10F6C5CF87D9}"/>
              </a:ext>
            </a:extLst>
          </p:cNvPr>
          <p:cNvPicPr>
            <a:picLocks noChangeAspect="1"/>
          </p:cNvPicPr>
          <p:nvPr/>
        </p:nvPicPr>
        <p:blipFill rotWithShape="1">
          <a:blip r:embed="rId3"/>
          <a:srcRect l="37445" t="46488" r="37692" b="23181"/>
          <a:stretch/>
        </p:blipFill>
        <p:spPr>
          <a:xfrm>
            <a:off x="838200" y="3028014"/>
            <a:ext cx="2008682" cy="1738859"/>
          </a:xfrm>
          <a:prstGeom prst="rect">
            <a:avLst/>
          </a:prstGeom>
        </p:spPr>
      </p:pic>
      <p:pic>
        <p:nvPicPr>
          <p:cNvPr id="7" name="Picture 6">
            <a:extLst>
              <a:ext uri="{FF2B5EF4-FFF2-40B4-BE49-F238E27FC236}">
                <a16:creationId xmlns:a16="http://schemas.microsoft.com/office/drawing/2014/main" id="{E4D9943A-454A-BDEA-ACED-8CD682BA750B}"/>
              </a:ext>
            </a:extLst>
          </p:cNvPr>
          <p:cNvPicPr>
            <a:picLocks noChangeAspect="1"/>
          </p:cNvPicPr>
          <p:nvPr/>
        </p:nvPicPr>
        <p:blipFill rotWithShape="1">
          <a:blip r:embed="rId4"/>
          <a:srcRect t="11257"/>
          <a:stretch/>
        </p:blipFill>
        <p:spPr>
          <a:xfrm>
            <a:off x="3719640" y="2008682"/>
            <a:ext cx="6547374" cy="4122889"/>
          </a:xfrm>
          <a:prstGeom prst="rect">
            <a:avLst/>
          </a:prstGeom>
        </p:spPr>
      </p:pic>
    </p:spTree>
    <p:extLst>
      <p:ext uri="{BB962C8B-B14F-4D97-AF65-F5344CB8AC3E}">
        <p14:creationId xmlns:p14="http://schemas.microsoft.com/office/powerpoint/2010/main" val="248748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‘Scaled’ Dot Product</a:t>
            </a:r>
            <a:endParaRPr dirty="0"/>
          </a:p>
        </p:txBody>
      </p:sp>
      <p:pic>
        <p:nvPicPr>
          <p:cNvPr id="12290" name="Picture 2">
            <a:extLst>
              <a:ext uri="{FF2B5EF4-FFF2-40B4-BE49-F238E27FC236}">
                <a16:creationId xmlns:a16="http://schemas.microsoft.com/office/drawing/2014/main" id="{E96BB117-1FA8-C441-4E81-9A9F3682C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287" y="4614496"/>
            <a:ext cx="5749426" cy="132556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5;p16">
            <a:extLst>
              <a:ext uri="{FF2B5EF4-FFF2-40B4-BE49-F238E27FC236}">
                <a16:creationId xmlns:a16="http://schemas.microsoft.com/office/drawing/2014/main" id="{2473FC97-2382-7BE9-7A91-4C3DD11F34E7}"/>
              </a:ext>
            </a:extLst>
          </p:cNvPr>
          <p:cNvSpPr txBox="1"/>
          <p:nvPr/>
        </p:nvSpPr>
        <p:spPr>
          <a:xfrm>
            <a:off x="772620" y="1880984"/>
            <a:ext cx="10093751"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Scaled Dot-Product Attention…</a:t>
            </a:r>
            <a:endParaRPr sz="2000" dirty="0">
              <a:solidFill>
                <a:schemeClr val="dk1"/>
              </a:solidFill>
              <a:latin typeface="Quicksand"/>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One other nuance is that we scale the </a:t>
            </a:r>
            <a:r>
              <a:rPr lang="en-US" sz="2000" dirty="0" err="1">
                <a:solidFill>
                  <a:schemeClr val="dk1"/>
                </a:solidFill>
                <a:latin typeface="Quicksand"/>
                <a:sym typeface="Quicksand"/>
              </a:rPr>
              <a:t>Softmax</a:t>
            </a:r>
            <a:r>
              <a:rPr lang="en-US" sz="2000" dirty="0">
                <a:solidFill>
                  <a:schemeClr val="dk1"/>
                </a:solidFill>
                <a:latin typeface="Quicksand"/>
                <a:sym typeface="Quicksand"/>
              </a:rPr>
              <a:t> input.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This is done to prevent the dot products from getting too big, which can cause the output of </a:t>
            </a:r>
            <a:r>
              <a:rPr lang="en-US" sz="2000" dirty="0" err="1">
                <a:solidFill>
                  <a:schemeClr val="dk1"/>
                </a:solidFill>
                <a:latin typeface="Quicksand"/>
                <a:sym typeface="Quicksand"/>
              </a:rPr>
              <a:t>softmax</a:t>
            </a:r>
            <a:r>
              <a:rPr lang="en-US" sz="2000" dirty="0">
                <a:solidFill>
                  <a:schemeClr val="dk1"/>
                </a:solidFill>
                <a:latin typeface="Quicksand"/>
                <a:sym typeface="Quicksand"/>
              </a:rPr>
              <a:t> to tend toward 1 or 0 and lead to vanishing gradient issues.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sqrt(d</a:t>
            </a:r>
            <a:r>
              <a:rPr lang="en-US" sz="2000" baseline="-25000" dirty="0">
                <a:solidFill>
                  <a:schemeClr val="dk1"/>
                </a:solidFill>
                <a:latin typeface="Quicksand"/>
                <a:sym typeface="Quicksand"/>
              </a:rPr>
              <a:t>k</a:t>
            </a:r>
            <a:r>
              <a:rPr lang="en-US" sz="2000" dirty="0">
                <a:solidFill>
                  <a:schemeClr val="dk1"/>
                </a:solidFill>
                <a:latin typeface="Quicksand"/>
                <a:sym typeface="Quicksand"/>
              </a:rPr>
              <a:t>) is the square root of the dimensionality of the input key embeddings (in the original paper, this was the same as the dimension of the word embeddings).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We write this in big-letter notation because we can parallelize everything as tensor calculations. </a:t>
            </a:r>
          </a:p>
        </p:txBody>
      </p:sp>
    </p:spTree>
    <p:extLst>
      <p:ext uri="{BB962C8B-B14F-4D97-AF65-F5344CB8AC3E}">
        <p14:creationId xmlns:p14="http://schemas.microsoft.com/office/powerpoint/2010/main" val="336747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33A83C9-D382-C69B-7D07-C5926BB5F87A}"/>
            </a:ext>
          </a:extLst>
        </p:cNvPr>
        <p:cNvGrpSpPr/>
        <p:nvPr/>
      </p:nvGrpSpPr>
      <p:grpSpPr>
        <a:xfrm>
          <a:off x="0" y="0"/>
          <a:ext cx="0" cy="0"/>
          <a:chOff x="0" y="0"/>
          <a:chExt cx="0" cy="0"/>
        </a:xfrm>
      </p:grpSpPr>
      <p:sp>
        <p:nvSpPr>
          <p:cNvPr id="4" name="Google Shape;123;p4">
            <a:extLst>
              <a:ext uri="{FF2B5EF4-FFF2-40B4-BE49-F238E27FC236}">
                <a16:creationId xmlns:a16="http://schemas.microsoft.com/office/drawing/2014/main" id="{D7029555-272B-159B-9031-0E2B1777C539}"/>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From Self-Attention to Cross-Attention</a:t>
            </a:r>
            <a:endParaRPr dirty="0"/>
          </a:p>
        </p:txBody>
      </p:sp>
      <p:sp>
        <p:nvSpPr>
          <p:cNvPr id="6" name="Google Shape;195;p16">
            <a:extLst>
              <a:ext uri="{FF2B5EF4-FFF2-40B4-BE49-F238E27FC236}">
                <a16:creationId xmlns:a16="http://schemas.microsoft.com/office/drawing/2014/main" id="{A71F228C-C384-FEA3-F31D-D6EBBFCC7248}"/>
              </a:ext>
            </a:extLst>
          </p:cNvPr>
          <p:cNvSpPr txBox="1"/>
          <p:nvPr/>
        </p:nvSpPr>
        <p:spPr>
          <a:xfrm>
            <a:off x="772620" y="1880984"/>
            <a:ext cx="5418115" cy="412416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We now have the freedom to learn attention scores for input in one modality of input data to inform what we do with another modality of data. </a:t>
            </a:r>
          </a:p>
          <a:p>
            <a:pPr marL="342900" marR="0" lvl="0" indent="-342900" algn="l" rtl="0">
              <a:spcBef>
                <a:spcPts val="0"/>
              </a:spcBef>
              <a:spcAft>
                <a:spcPts val="0"/>
              </a:spcAft>
              <a:buClr>
                <a:schemeClr val="dk1"/>
              </a:buClr>
              <a:buSzPts val="2000"/>
              <a:buFont typeface="Arial"/>
              <a:buChar char="•"/>
            </a:pPr>
            <a:endParaRPr lang="en-US" sz="2000" dirty="0">
              <a:solidFill>
                <a:schemeClr val="dk1"/>
              </a:solidFill>
              <a:latin typeface="Quicksand"/>
              <a:sym typeface="Quicksand"/>
            </a:endParaRPr>
          </a:p>
          <a:p>
            <a:pPr>
              <a:buNone/>
            </a:pPr>
            <a:r>
              <a:rPr lang="en-US" sz="1800" b="1" dirty="0">
                <a:latin typeface="Quicksand" pitchFamily="2" charset="77"/>
              </a:rPr>
              <a:t>Example: Image Q&amp;A</a:t>
            </a:r>
            <a:br>
              <a:rPr lang="en-US" sz="1800" b="1" dirty="0">
                <a:latin typeface="Quicksand" pitchFamily="2" charset="77"/>
              </a:rPr>
            </a:br>
            <a:endParaRPr lang="en-US" sz="1800" dirty="0">
              <a:latin typeface="Quicksand" pitchFamily="2" charset="77"/>
            </a:endParaRPr>
          </a:p>
          <a:p>
            <a:pPr marL="285750" indent="-285750">
              <a:buFont typeface="Arial" panose="020B0604020202020204" pitchFamily="34" charset="0"/>
              <a:buChar char="•"/>
            </a:pPr>
            <a:r>
              <a:rPr lang="en-US" sz="1800" dirty="0">
                <a:latin typeface="Quicksand" pitchFamily="2" charset="77"/>
              </a:rPr>
              <a:t>You input an </a:t>
            </a:r>
            <a:r>
              <a:rPr lang="en-US" sz="1800" b="1" dirty="0">
                <a:latin typeface="Quicksand" pitchFamily="2" charset="77"/>
              </a:rPr>
              <a:t>image</a:t>
            </a:r>
            <a:r>
              <a:rPr lang="en-US" sz="1800" dirty="0">
                <a:latin typeface="Quicksand" pitchFamily="2" charset="77"/>
              </a:rPr>
              <a:t> (e.g., via a CNN or Vision Transformer), producing visual features.</a:t>
            </a:r>
          </a:p>
          <a:p>
            <a:pPr marL="285750" indent="-285750">
              <a:buFont typeface="Arial" panose="020B0604020202020204" pitchFamily="34" charset="0"/>
              <a:buChar char="•"/>
            </a:pPr>
            <a:r>
              <a:rPr lang="en-US" sz="1800" dirty="0">
                <a:latin typeface="Quicksand" pitchFamily="2" charset="77"/>
              </a:rPr>
              <a:t>Then input a </a:t>
            </a:r>
            <a:r>
              <a:rPr lang="en-US" sz="1800" b="1" dirty="0">
                <a:latin typeface="Quicksand" pitchFamily="2" charset="77"/>
              </a:rPr>
              <a:t>text prompt</a:t>
            </a:r>
            <a:r>
              <a:rPr lang="en-US" sz="1800" dirty="0">
                <a:latin typeface="Quicksand" pitchFamily="2" charset="77"/>
              </a:rPr>
              <a:t> (e.g., for captioning or VQA).</a:t>
            </a:r>
          </a:p>
          <a:p>
            <a:pPr marL="285750" indent="-285750">
              <a:buFont typeface="Arial" panose="020B0604020202020204" pitchFamily="34" charset="0"/>
              <a:buChar char="•"/>
            </a:pPr>
            <a:r>
              <a:rPr lang="en-US" sz="1800" dirty="0">
                <a:latin typeface="Quicksand" pitchFamily="2" charset="77"/>
              </a:rPr>
              <a:t>Use </a:t>
            </a:r>
            <a:r>
              <a:rPr lang="en-US" sz="1800" b="1" dirty="0">
                <a:latin typeface="Quicksand" pitchFamily="2" charset="77"/>
              </a:rPr>
              <a:t>cross-attention</a:t>
            </a:r>
            <a:r>
              <a:rPr lang="en-US" sz="1800" dirty="0">
                <a:latin typeface="Quicksand" pitchFamily="2" charset="77"/>
              </a:rPr>
              <a:t>: the text tokens query the image features to decide what visual content is relevant.</a:t>
            </a:r>
          </a:p>
        </p:txBody>
      </p:sp>
      <p:pic>
        <p:nvPicPr>
          <p:cNvPr id="2" name="Picture 1">
            <a:extLst>
              <a:ext uri="{FF2B5EF4-FFF2-40B4-BE49-F238E27FC236}">
                <a16:creationId xmlns:a16="http://schemas.microsoft.com/office/drawing/2014/main" id="{FAA87F15-C2FA-F568-BFB4-268FDC483325}"/>
              </a:ext>
            </a:extLst>
          </p:cNvPr>
          <p:cNvPicPr>
            <a:picLocks noChangeAspect="1"/>
          </p:cNvPicPr>
          <p:nvPr/>
        </p:nvPicPr>
        <p:blipFill>
          <a:blip r:embed="rId3"/>
          <a:stretch>
            <a:fillRect/>
          </a:stretch>
        </p:blipFill>
        <p:spPr>
          <a:xfrm>
            <a:off x="6490892" y="2357420"/>
            <a:ext cx="5170005" cy="3543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157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Today’s Agenda</a:t>
            </a:r>
            <a:endParaRPr sz="1400" b="0" i="0" u="none" strike="noStrike" cap="none">
              <a:solidFill>
                <a:srgbClr val="000000"/>
              </a:solidFill>
              <a:latin typeface="Arial"/>
              <a:ea typeface="Arial"/>
              <a:cs typeface="Arial"/>
              <a:sym typeface="Arial"/>
            </a:endParaRPr>
          </a:p>
        </p:txBody>
      </p:sp>
      <p:sp>
        <p:nvSpPr>
          <p:cNvPr id="110" name="Google Shape;110;p2"/>
          <p:cNvSpPr txBox="1"/>
          <p:nvPr/>
        </p:nvSpPr>
        <p:spPr>
          <a:xfrm>
            <a:off x="890337" y="1940249"/>
            <a:ext cx="6874568" cy="31700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Attention Mechanism in RNNs for Translation </a:t>
            </a:r>
            <a:r>
              <a:rPr lang="en-US" sz="2000" b="1" dirty="0">
                <a:solidFill>
                  <a:schemeClr val="dk1"/>
                </a:solidFill>
                <a:latin typeface="Quicksand"/>
                <a:ea typeface="Quicksand"/>
                <a:cs typeface="Quicksand"/>
                <a:sym typeface="Quicksand"/>
              </a:rPr>
              <a:t>(2014)</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Sequence to sequence models with attention in translation tasks.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More General, Approach (No RNNs Required) </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can hard-code a measure of semantic similarity between a focal token, and all other tokens in the sequence</a:t>
            </a: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QKV Framework &amp; Multi-head Attention</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can incorporate trainable weights around the attention mechanism. </a:t>
            </a:r>
            <a:endParaRPr lang="en-US" sz="1800" b="0" i="0" u="none" strike="noStrike" cap="none" dirty="0">
              <a:solidFill>
                <a:srgbClr val="000000"/>
              </a:solidFill>
              <a:latin typeface="Arial"/>
              <a:ea typeface="Arial"/>
              <a:cs typeface="Arial"/>
              <a:sym typeface="Arial"/>
            </a:endParaRPr>
          </a:p>
        </p:txBody>
      </p:sp>
      <p:pic>
        <p:nvPicPr>
          <p:cNvPr id="2" name="Picture 2" descr="Build an Effective Meeting Agenda Template | WorkPatterns">
            <a:extLst>
              <a:ext uri="{FF2B5EF4-FFF2-40B4-BE49-F238E27FC236}">
                <a16:creationId xmlns:a16="http://schemas.microsoft.com/office/drawing/2014/main" id="{26E3BE71-E287-1AE5-3DA2-BD4C9CB2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298" y="2476129"/>
            <a:ext cx="5026702" cy="2642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p:nvPr/>
        </p:nvSpPr>
        <p:spPr>
          <a:xfrm>
            <a:off x="1325629" y="570405"/>
            <a:ext cx="954074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chemeClr val="dk1"/>
                </a:solidFill>
                <a:latin typeface="Economica"/>
                <a:ea typeface="Economica"/>
                <a:cs typeface="Economica"/>
                <a:sym typeface="Economica"/>
              </a:rPr>
              <a:t>Multi-Head Attention</a:t>
            </a:r>
            <a:endParaRPr sz="1200" dirty="0"/>
          </a:p>
        </p:txBody>
      </p:sp>
      <p:pic>
        <p:nvPicPr>
          <p:cNvPr id="2" name="Picture 1">
            <a:extLst>
              <a:ext uri="{FF2B5EF4-FFF2-40B4-BE49-F238E27FC236}">
                <a16:creationId xmlns:a16="http://schemas.microsoft.com/office/drawing/2014/main" id="{2723A3C1-ACFA-0A8A-2F91-5EC99F18349F}"/>
              </a:ext>
            </a:extLst>
          </p:cNvPr>
          <p:cNvPicPr>
            <a:picLocks noChangeAspect="1"/>
          </p:cNvPicPr>
          <p:nvPr/>
        </p:nvPicPr>
        <p:blipFill>
          <a:blip r:embed="rId3"/>
          <a:stretch>
            <a:fillRect/>
          </a:stretch>
        </p:blipFill>
        <p:spPr>
          <a:xfrm>
            <a:off x="5636301" y="2066826"/>
            <a:ext cx="6054777" cy="3663474"/>
          </a:xfrm>
          <a:prstGeom prst="rect">
            <a:avLst/>
          </a:prstGeom>
        </p:spPr>
      </p:pic>
      <p:sp>
        <p:nvSpPr>
          <p:cNvPr id="5" name="Google Shape;195;p16">
            <a:extLst>
              <a:ext uri="{FF2B5EF4-FFF2-40B4-BE49-F238E27FC236}">
                <a16:creationId xmlns:a16="http://schemas.microsoft.com/office/drawing/2014/main" id="{E54A93B6-066B-5420-E37C-DBEC00E6C50D}"/>
              </a:ext>
            </a:extLst>
          </p:cNvPr>
          <p:cNvSpPr txBox="1"/>
          <p:nvPr/>
        </p:nvSpPr>
        <p:spPr>
          <a:xfrm>
            <a:off x="786049" y="1851869"/>
            <a:ext cx="4190686"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have Multiple ‘Heads’ </a:t>
            </a:r>
            <a:br>
              <a:rPr lang="en-US" sz="2000" b="1" dirty="0">
                <a:solidFill>
                  <a:schemeClr val="dk1"/>
                </a:solidFill>
                <a:latin typeface="Quicksand"/>
                <a:ea typeface="Quicksand"/>
                <a:cs typeface="Quicksand"/>
                <a:sym typeface="Quicksand"/>
              </a:rPr>
            </a:br>
            <a:r>
              <a:rPr lang="en-US" sz="2000" b="1" dirty="0">
                <a:solidFill>
                  <a:schemeClr val="dk1"/>
                </a:solidFill>
                <a:latin typeface="Quicksand"/>
                <a:ea typeface="Quicksand"/>
                <a:cs typeface="Quicksand"/>
                <a:sym typeface="Quicksand"/>
              </a:rPr>
              <a:t>Paying Attention </a:t>
            </a:r>
            <a:br>
              <a:rPr lang="en-US" sz="2000" b="1" dirty="0">
                <a:solidFill>
                  <a:schemeClr val="dk1"/>
                </a:solidFill>
                <a:latin typeface="Quicksand"/>
                <a:ea typeface="Quicksand"/>
                <a:cs typeface="Quicksand"/>
                <a:sym typeface="Quicksand"/>
              </a:rPr>
            </a:br>
            <a:endParaRPr sz="2000" dirty="0">
              <a:solidFill>
                <a:schemeClr val="dk1"/>
              </a:solidFill>
              <a:latin typeface="Quicksand"/>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Each head can be thinking about something very different.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By using multiple sets of query, key and value weight matrices, the network can learn to consider different combinations of input features.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This lets it capture more complex patterns in the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B653243-089F-F6C1-04D1-6418BB8C8277}"/>
            </a:ext>
          </a:extLst>
        </p:cNvPr>
        <p:cNvGrpSpPr/>
        <p:nvPr/>
      </p:nvGrpSpPr>
      <p:grpSpPr>
        <a:xfrm>
          <a:off x="0" y="0"/>
          <a:ext cx="0" cy="0"/>
          <a:chOff x="0" y="0"/>
          <a:chExt cx="0" cy="0"/>
        </a:xfrm>
      </p:grpSpPr>
      <p:sp>
        <p:nvSpPr>
          <p:cNvPr id="4" name="Google Shape;123;p4">
            <a:extLst>
              <a:ext uri="{FF2B5EF4-FFF2-40B4-BE49-F238E27FC236}">
                <a16:creationId xmlns:a16="http://schemas.microsoft.com/office/drawing/2014/main" id="{A5ED6CDB-CBFD-27B5-693C-8EAD5A177206}"/>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Attention in Vision Models</a:t>
            </a:r>
            <a:endParaRPr dirty="0"/>
          </a:p>
        </p:txBody>
      </p:sp>
      <p:sp>
        <p:nvSpPr>
          <p:cNvPr id="6" name="Google Shape;195;p16">
            <a:extLst>
              <a:ext uri="{FF2B5EF4-FFF2-40B4-BE49-F238E27FC236}">
                <a16:creationId xmlns:a16="http://schemas.microsoft.com/office/drawing/2014/main" id="{53D1297A-53CF-1FE9-5713-6F8BA25DF95C}"/>
              </a:ext>
            </a:extLst>
          </p:cNvPr>
          <p:cNvSpPr txBox="1"/>
          <p:nvPr/>
        </p:nvSpPr>
        <p:spPr>
          <a:xfrm>
            <a:off x="772620" y="1701977"/>
            <a:ext cx="10581180" cy="258528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2000"/>
            </a:pPr>
            <a:r>
              <a:rPr lang="en-US" sz="1800" b="1" dirty="0">
                <a:solidFill>
                  <a:schemeClr val="dk1"/>
                </a:solidFill>
                <a:latin typeface="Quicksand" pitchFamily="2" charset="77"/>
                <a:sym typeface="Quicksand"/>
              </a:rPr>
              <a:t>Spatial Attention</a:t>
            </a:r>
          </a:p>
          <a:p>
            <a:pPr marR="0" lvl="0" algn="l" rtl="0">
              <a:spcBef>
                <a:spcPts val="0"/>
              </a:spcBef>
              <a:spcAft>
                <a:spcPts val="0"/>
              </a:spcAft>
              <a:buClr>
                <a:schemeClr val="dk1"/>
              </a:buClr>
              <a:buSzPts val="2000"/>
            </a:pPr>
            <a:endParaRPr lang="en-US" sz="1800" b="1" dirty="0">
              <a:solidFill>
                <a:schemeClr val="dk1"/>
              </a:solidFill>
              <a:latin typeface="Quicksand" pitchFamily="2" charset="77"/>
              <a:sym typeface="Quicksand"/>
            </a:endParaRPr>
          </a:p>
          <a:p>
            <a:pPr marR="0" lvl="0" algn="l" rtl="0">
              <a:spcBef>
                <a:spcPts val="0"/>
              </a:spcBef>
              <a:spcAft>
                <a:spcPts val="0"/>
              </a:spcAft>
              <a:buClr>
                <a:schemeClr val="dk1"/>
              </a:buClr>
              <a:buSzPts val="2000"/>
            </a:pPr>
            <a:r>
              <a:rPr lang="en-US" sz="1800" dirty="0">
                <a:solidFill>
                  <a:schemeClr val="dk1"/>
                </a:solidFill>
                <a:latin typeface="Quicksand" pitchFamily="2" charset="77"/>
                <a:sym typeface="Quicksand"/>
              </a:rPr>
              <a:t>We chunk images spatially and implement an attention mechanism to allow a model to decide which portions of the image it should focus on. </a:t>
            </a:r>
          </a:p>
          <a:p>
            <a:pPr marR="0" lvl="0" algn="l" rtl="0">
              <a:spcBef>
                <a:spcPts val="0"/>
              </a:spcBef>
              <a:spcAft>
                <a:spcPts val="0"/>
              </a:spcAft>
              <a:buClr>
                <a:schemeClr val="dk1"/>
              </a:buClr>
              <a:buSzPts val="2000"/>
            </a:pPr>
            <a:endParaRPr lang="en-US" sz="1800" dirty="0">
              <a:solidFill>
                <a:schemeClr val="dk1"/>
              </a:solidFill>
              <a:latin typeface="Quicksand" pitchFamily="2" charset="77"/>
              <a:sym typeface="Quicksand"/>
            </a:endParaRPr>
          </a:p>
          <a:p>
            <a:pPr marR="0" lvl="0" algn="l" rtl="0">
              <a:spcBef>
                <a:spcPts val="0"/>
              </a:spcBef>
              <a:spcAft>
                <a:spcPts val="0"/>
              </a:spcAft>
              <a:buClr>
                <a:schemeClr val="dk1"/>
              </a:buClr>
              <a:buSzPts val="2000"/>
            </a:pPr>
            <a:r>
              <a:rPr lang="en-US" sz="1800" b="1" dirty="0">
                <a:solidFill>
                  <a:schemeClr val="dk1"/>
                </a:solidFill>
                <a:latin typeface="Quicksand" pitchFamily="2" charset="77"/>
                <a:sym typeface="Quicksand"/>
              </a:rPr>
              <a:t>Channel Attention</a:t>
            </a:r>
          </a:p>
          <a:p>
            <a:pPr marR="0" lvl="0" algn="l" rtl="0">
              <a:spcBef>
                <a:spcPts val="0"/>
              </a:spcBef>
              <a:spcAft>
                <a:spcPts val="0"/>
              </a:spcAft>
              <a:buClr>
                <a:schemeClr val="dk1"/>
              </a:buClr>
              <a:buSzPts val="2000"/>
            </a:pPr>
            <a:endParaRPr lang="en-US" sz="1800" b="1" dirty="0">
              <a:solidFill>
                <a:schemeClr val="dk1"/>
              </a:solidFill>
              <a:latin typeface="Quicksand" pitchFamily="2" charset="77"/>
              <a:sym typeface="Quicksand"/>
            </a:endParaRPr>
          </a:p>
          <a:p>
            <a:pPr marR="0" lvl="0" algn="l" rtl="0">
              <a:spcBef>
                <a:spcPts val="0"/>
              </a:spcBef>
              <a:spcAft>
                <a:spcPts val="0"/>
              </a:spcAft>
              <a:buClr>
                <a:schemeClr val="dk1"/>
              </a:buClr>
              <a:buSzPts val="2000"/>
            </a:pPr>
            <a:r>
              <a:rPr lang="en-US" sz="1800" dirty="0">
                <a:solidFill>
                  <a:schemeClr val="dk1"/>
                </a:solidFill>
                <a:latin typeface="Quicksand" pitchFamily="2" charset="77"/>
                <a:sym typeface="Quicksand"/>
              </a:rPr>
              <a:t>We implement an attention mechanism that allows the model to decide which feature maps are important for a prediction task. </a:t>
            </a:r>
          </a:p>
        </p:txBody>
      </p:sp>
      <p:pic>
        <p:nvPicPr>
          <p:cNvPr id="1026" name="Picture 2" descr="Convolutional Block Attention Module layout">
            <a:extLst>
              <a:ext uri="{FF2B5EF4-FFF2-40B4-BE49-F238E27FC236}">
                <a16:creationId xmlns:a16="http://schemas.microsoft.com/office/drawing/2014/main" id="{665BF768-3F98-9D5B-6629-B1138CD92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384" y="4466267"/>
            <a:ext cx="7039232" cy="218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1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7"/>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TF-IDF is “Static Attention”</a:t>
            </a:r>
            <a:endParaRPr dirty="0"/>
          </a:p>
        </p:txBody>
      </p:sp>
      <p:sp>
        <p:nvSpPr>
          <p:cNvPr id="124" name="Google Shape;1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200" b="1" dirty="0"/>
              <a:t>Not all phrases are of equal importance…</a:t>
            </a:r>
            <a:endParaRPr dirty="0"/>
          </a:p>
          <a:p>
            <a:pPr marL="347663" lvl="1" indent="-236600" algn="l" rtl="0">
              <a:lnSpc>
                <a:spcPct val="90000"/>
              </a:lnSpc>
              <a:spcBef>
                <a:spcPts val="500"/>
              </a:spcBef>
              <a:spcAft>
                <a:spcPts val="0"/>
              </a:spcAft>
              <a:buClr>
                <a:schemeClr val="dk1"/>
              </a:buClr>
              <a:buSzPct val="100000"/>
              <a:buChar char="•"/>
            </a:pPr>
            <a:r>
              <a:rPr lang="en-US" sz="1900" dirty="0"/>
              <a:t>E.g., David less important than Beckham</a:t>
            </a:r>
            <a:endParaRPr dirty="0"/>
          </a:p>
          <a:p>
            <a:pPr marL="347663" lvl="1" indent="-236600" algn="l" rtl="0">
              <a:lnSpc>
                <a:spcPct val="90000"/>
              </a:lnSpc>
              <a:spcBef>
                <a:spcPts val="500"/>
              </a:spcBef>
              <a:spcAft>
                <a:spcPts val="0"/>
              </a:spcAft>
              <a:buClr>
                <a:schemeClr val="dk1"/>
              </a:buClr>
              <a:buSzPct val="100000"/>
              <a:buChar char="•"/>
            </a:pPr>
            <a:r>
              <a:rPr lang="en-US" sz="1900" dirty="0"/>
              <a:t>If a term occurs all the time, observing its presence is less informative</a:t>
            </a:r>
            <a:endParaRPr dirty="0"/>
          </a:p>
          <a:p>
            <a:pPr marL="228600" lvl="0" indent="-55118" algn="l" rtl="0">
              <a:lnSpc>
                <a:spcPct val="90000"/>
              </a:lnSpc>
              <a:spcBef>
                <a:spcPts val="1000"/>
              </a:spcBef>
              <a:spcAft>
                <a:spcPts val="0"/>
              </a:spcAft>
              <a:buClr>
                <a:schemeClr val="dk1"/>
              </a:buClr>
              <a:buSzPct val="100000"/>
              <a:buNone/>
            </a:pPr>
            <a:endParaRPr sz="2954" dirty="0"/>
          </a:p>
          <a:p>
            <a:pPr marL="0" lvl="0" indent="0" algn="l" rtl="0">
              <a:lnSpc>
                <a:spcPct val="90000"/>
              </a:lnSpc>
              <a:spcBef>
                <a:spcPts val="1000"/>
              </a:spcBef>
              <a:spcAft>
                <a:spcPts val="0"/>
              </a:spcAft>
              <a:buClr>
                <a:schemeClr val="dk1"/>
              </a:buClr>
              <a:buSzPct val="100000"/>
              <a:buNone/>
            </a:pPr>
            <a:r>
              <a:rPr lang="en-US" sz="2200" b="1" dirty="0"/>
              <a:t>Inverse-document frequency (IDF) helps address this.  </a:t>
            </a:r>
            <a:endParaRPr dirty="0"/>
          </a:p>
          <a:p>
            <a:pPr marL="685800" lvl="1" indent="-84009" algn="l" rtl="0">
              <a:lnSpc>
                <a:spcPct val="90000"/>
              </a:lnSpc>
              <a:spcBef>
                <a:spcPts val="500"/>
              </a:spcBef>
              <a:spcAft>
                <a:spcPts val="0"/>
              </a:spcAft>
              <a:buClr>
                <a:schemeClr val="dk1"/>
              </a:buClr>
              <a:buSzPct val="100000"/>
              <a:buNone/>
            </a:pPr>
            <a:endParaRPr sz="2462" dirty="0"/>
          </a:p>
          <a:p>
            <a:pPr marL="685800" lvl="1" indent="-84009" algn="l" rtl="0">
              <a:lnSpc>
                <a:spcPct val="90000"/>
              </a:lnSpc>
              <a:spcBef>
                <a:spcPts val="500"/>
              </a:spcBef>
              <a:spcAft>
                <a:spcPts val="0"/>
              </a:spcAft>
              <a:buClr>
                <a:schemeClr val="dk1"/>
              </a:buClr>
              <a:buSzPct val="100000"/>
              <a:buNone/>
            </a:pPr>
            <a:endParaRPr sz="2462" dirty="0"/>
          </a:p>
          <a:p>
            <a:pPr marL="685800" lvl="1" indent="-84009" algn="l" rtl="0">
              <a:lnSpc>
                <a:spcPct val="90000"/>
              </a:lnSpc>
              <a:spcBef>
                <a:spcPts val="500"/>
              </a:spcBef>
              <a:spcAft>
                <a:spcPts val="0"/>
              </a:spcAft>
              <a:buClr>
                <a:schemeClr val="dk1"/>
              </a:buClr>
              <a:buSzPct val="100000"/>
              <a:buNone/>
            </a:pPr>
            <a:endParaRPr sz="2462" dirty="0"/>
          </a:p>
          <a:p>
            <a:pPr marL="685800" lvl="1" indent="-228662" algn="l" rtl="0">
              <a:lnSpc>
                <a:spcPct val="90000"/>
              </a:lnSpc>
              <a:spcBef>
                <a:spcPts val="500"/>
              </a:spcBef>
              <a:spcAft>
                <a:spcPts val="0"/>
              </a:spcAft>
              <a:buClr>
                <a:schemeClr val="dk1"/>
              </a:buClr>
              <a:buSzPct val="100000"/>
              <a:buChar char="•"/>
            </a:pPr>
            <a:r>
              <a:rPr lang="en-US" sz="1900" dirty="0"/>
              <a:t>Term ‘weighting’ is then calculated as Term Frequency (TF) x IDF</a:t>
            </a:r>
            <a:endParaRPr dirty="0"/>
          </a:p>
          <a:p>
            <a:pPr marL="685800" lvl="1" indent="-228662" algn="l" rtl="0">
              <a:lnSpc>
                <a:spcPct val="90000"/>
              </a:lnSpc>
              <a:spcBef>
                <a:spcPts val="500"/>
              </a:spcBef>
              <a:spcAft>
                <a:spcPts val="0"/>
              </a:spcAft>
              <a:buClr>
                <a:schemeClr val="dk1"/>
              </a:buClr>
              <a:buSzPct val="100000"/>
              <a:buChar char="•"/>
            </a:pPr>
            <a:r>
              <a:rPr lang="en-US" sz="1900" dirty="0" err="1"/>
              <a:t>n</a:t>
            </a:r>
            <a:r>
              <a:rPr lang="en-US" sz="1900" baseline="-25000" dirty="0" err="1"/>
              <a:t>j</a:t>
            </a:r>
            <a:r>
              <a:rPr lang="en-US" sz="1900" dirty="0"/>
              <a:t>= # of docs containing the term, N = total # of docs</a:t>
            </a:r>
            <a:endParaRPr dirty="0"/>
          </a:p>
          <a:p>
            <a:pPr marL="685800" lvl="1" indent="-228662" algn="l" rtl="0">
              <a:lnSpc>
                <a:spcPct val="90000"/>
              </a:lnSpc>
              <a:spcBef>
                <a:spcPts val="500"/>
              </a:spcBef>
              <a:spcAft>
                <a:spcPts val="0"/>
              </a:spcAft>
              <a:buClr>
                <a:schemeClr val="dk1"/>
              </a:buClr>
              <a:buSzPct val="100000"/>
              <a:buChar char="•"/>
            </a:pPr>
            <a:r>
              <a:rPr lang="en-US" sz="1900" dirty="0"/>
              <a:t>A term is deemed important if it has a high TF and/or a high IDF.</a:t>
            </a:r>
            <a:endParaRPr dirty="0"/>
          </a:p>
          <a:p>
            <a:pPr marL="685800" lvl="1" indent="-228662" algn="l" rtl="0">
              <a:lnSpc>
                <a:spcPct val="90000"/>
              </a:lnSpc>
              <a:spcBef>
                <a:spcPts val="500"/>
              </a:spcBef>
              <a:spcAft>
                <a:spcPts val="0"/>
              </a:spcAft>
              <a:buClr>
                <a:schemeClr val="dk1"/>
              </a:buClr>
              <a:buSzPct val="100000"/>
              <a:buChar char="•"/>
            </a:pPr>
            <a:r>
              <a:rPr lang="en-US" sz="1900" dirty="0"/>
              <a:t>As TF goes up, the word is more common generally. As IDF goes up, it means very few documents contain this term.</a:t>
            </a:r>
            <a:endParaRPr dirty="0"/>
          </a:p>
        </p:txBody>
      </p:sp>
      <p:pic>
        <p:nvPicPr>
          <p:cNvPr id="125" name="Google Shape;125;p4"/>
          <p:cNvPicPr preferRelativeResize="0"/>
          <p:nvPr/>
        </p:nvPicPr>
        <p:blipFill rotWithShape="1">
          <a:blip r:embed="rId3">
            <a:alphaModFix/>
          </a:blip>
          <a:srcRect/>
          <a:stretch/>
        </p:blipFill>
        <p:spPr>
          <a:xfrm>
            <a:off x="4998525" y="4001294"/>
            <a:ext cx="2194950" cy="2861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838200" y="376414"/>
            <a:ext cx="10515600" cy="1571656"/>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sym typeface="Economica"/>
              </a:rPr>
              <a:t>What Would Adaptive </a:t>
            </a:r>
            <a:br>
              <a:rPr lang="en-US" sz="4923" dirty="0">
                <a:latin typeface="Economica"/>
                <a:sym typeface="Economica"/>
              </a:rPr>
            </a:br>
            <a:r>
              <a:rPr lang="en-US" sz="4923" dirty="0">
                <a:latin typeface="Economica"/>
                <a:sym typeface="Economica"/>
              </a:rPr>
              <a:t>Weights Look Like?</a:t>
            </a:r>
            <a:endParaRPr dirty="0"/>
          </a:p>
        </p:txBody>
      </p:sp>
      <p:sp>
        <p:nvSpPr>
          <p:cNvPr id="124" name="Google Shape;124;p4"/>
          <p:cNvSpPr txBox="1">
            <a:spLocks noGrp="1"/>
          </p:cNvSpPr>
          <p:nvPr>
            <p:ph type="body" idx="1"/>
          </p:nvPr>
        </p:nvSpPr>
        <p:spPr>
          <a:xfrm>
            <a:off x="838200" y="2430325"/>
            <a:ext cx="10515600"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Figure Out Weights Useful for Prediction</a:t>
            </a:r>
            <a:endParaRPr dirty="0"/>
          </a:p>
          <a:p>
            <a:pPr marL="347663" lvl="1" indent="-236600" algn="l" rtl="0">
              <a:lnSpc>
                <a:spcPct val="90000"/>
              </a:lnSpc>
              <a:spcBef>
                <a:spcPts val="500"/>
              </a:spcBef>
              <a:spcAft>
                <a:spcPts val="0"/>
              </a:spcAft>
              <a:buClr>
                <a:schemeClr val="dk1"/>
              </a:buClr>
              <a:buSzPct val="100000"/>
              <a:buChar char="•"/>
            </a:pPr>
            <a:r>
              <a:rPr lang="en-US" sz="1900" dirty="0"/>
              <a:t>Rather than telling the network the weights,</a:t>
            </a:r>
            <a:br>
              <a:rPr lang="en-US" sz="1900" dirty="0"/>
            </a:br>
            <a:r>
              <a:rPr lang="en-US" sz="1900" dirty="0"/>
              <a:t>which is what TF-IDF effectively does, </a:t>
            </a:r>
            <a:br>
              <a:rPr lang="en-US" sz="1900" dirty="0"/>
            </a:br>
            <a:r>
              <a:rPr lang="en-US" sz="1900" dirty="0"/>
              <a:t>we provide the network a weight matrix to</a:t>
            </a:r>
            <a:br>
              <a:rPr lang="en-US" sz="1900" dirty="0"/>
            </a:br>
            <a:r>
              <a:rPr lang="en-US" sz="1900" dirty="0"/>
              <a:t>update!</a:t>
            </a:r>
          </a:p>
          <a:p>
            <a:pPr marL="347663" lvl="1" indent="-236600" algn="l" rtl="0">
              <a:lnSpc>
                <a:spcPct val="90000"/>
              </a:lnSpc>
              <a:spcBef>
                <a:spcPts val="500"/>
              </a:spcBef>
              <a:spcAft>
                <a:spcPts val="0"/>
              </a:spcAft>
              <a:buClr>
                <a:schemeClr val="dk1"/>
              </a:buClr>
              <a:buSzPct val="100000"/>
              <a:buChar char="•"/>
            </a:pPr>
            <a:endParaRPr lang="en-US" sz="1900" dirty="0"/>
          </a:p>
          <a:p>
            <a:pPr marL="0" lvl="0" indent="0" algn="l" rtl="0">
              <a:lnSpc>
                <a:spcPct val="90000"/>
              </a:lnSpc>
              <a:spcBef>
                <a:spcPts val="0"/>
              </a:spcBef>
              <a:spcAft>
                <a:spcPts val="0"/>
              </a:spcAft>
              <a:buClr>
                <a:schemeClr val="dk1"/>
              </a:buClr>
              <a:buSzPct val="100000"/>
              <a:buNone/>
            </a:pPr>
            <a:r>
              <a:rPr lang="en-US" sz="2200" b="1" dirty="0"/>
              <a:t>This Yields Task-specific Token Weights</a:t>
            </a:r>
            <a:endParaRPr lang="en-US" dirty="0"/>
          </a:p>
          <a:p>
            <a:pPr marL="347663" lvl="1" indent="-236600" algn="l" rtl="0">
              <a:lnSpc>
                <a:spcPct val="90000"/>
              </a:lnSpc>
              <a:spcBef>
                <a:spcPts val="500"/>
              </a:spcBef>
              <a:spcAft>
                <a:spcPts val="0"/>
              </a:spcAft>
              <a:buClr>
                <a:schemeClr val="dk1"/>
              </a:buClr>
              <a:buSzPct val="100000"/>
              <a:buChar char="•"/>
            </a:pPr>
            <a:r>
              <a:rPr lang="en-US" sz="1900" dirty="0"/>
              <a:t>See some simple examples on the right.</a:t>
            </a:r>
          </a:p>
          <a:p>
            <a:pPr marL="347663" lvl="1" indent="-236600" algn="l" rtl="0">
              <a:lnSpc>
                <a:spcPct val="90000"/>
              </a:lnSpc>
              <a:spcBef>
                <a:spcPts val="500"/>
              </a:spcBef>
              <a:spcAft>
                <a:spcPts val="0"/>
              </a:spcAft>
              <a:buClr>
                <a:schemeClr val="dk1"/>
              </a:buClr>
              <a:buSzPct val="100000"/>
              <a:buChar char="•"/>
            </a:pPr>
            <a:r>
              <a:rPr lang="en-US" sz="1900" dirty="0"/>
              <a:t>Our network may learn that certain tokens</a:t>
            </a:r>
            <a:br>
              <a:rPr lang="en-US" sz="1900" dirty="0"/>
            </a:br>
            <a:r>
              <a:rPr lang="en-US" sz="1900" dirty="0"/>
              <a:t>are more important for predicting a given label.</a:t>
            </a:r>
            <a:endParaRPr lang="en-US" sz="2462" dirty="0"/>
          </a:p>
          <a:p>
            <a:pPr marL="347663" lvl="1" indent="-236600" algn="l" rtl="0">
              <a:lnSpc>
                <a:spcPct val="90000"/>
              </a:lnSpc>
              <a:spcBef>
                <a:spcPts val="500"/>
              </a:spcBef>
              <a:spcAft>
                <a:spcPts val="0"/>
              </a:spcAft>
              <a:buClr>
                <a:schemeClr val="dk1"/>
              </a:buClr>
              <a:buSzPct val="100000"/>
              <a:buChar char="•"/>
            </a:pPr>
            <a:endParaRPr sz="2462" dirty="0"/>
          </a:p>
        </p:txBody>
      </p:sp>
      <p:pic>
        <p:nvPicPr>
          <p:cNvPr id="1026" name="Picture 2">
            <a:extLst>
              <a:ext uri="{FF2B5EF4-FFF2-40B4-BE49-F238E27FC236}">
                <a16:creationId xmlns:a16="http://schemas.microsoft.com/office/drawing/2014/main" id="{F65E56DC-F4A3-120D-1DD6-53BF23925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127" y="188207"/>
            <a:ext cx="4796673" cy="648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0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3142422" y="431891"/>
            <a:ext cx="5907156"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Where Attention Came From: Sequence-to-Sequence Models</a:t>
            </a:r>
            <a:endParaRPr dirty="0"/>
          </a:p>
        </p:txBody>
      </p:sp>
      <p:grpSp>
        <p:nvGrpSpPr>
          <p:cNvPr id="35" name="Group 34">
            <a:extLst>
              <a:ext uri="{FF2B5EF4-FFF2-40B4-BE49-F238E27FC236}">
                <a16:creationId xmlns:a16="http://schemas.microsoft.com/office/drawing/2014/main" id="{891581A5-465C-06EF-F12A-56EDC30214F0}"/>
              </a:ext>
            </a:extLst>
          </p:cNvPr>
          <p:cNvGrpSpPr/>
          <p:nvPr/>
        </p:nvGrpSpPr>
        <p:grpSpPr>
          <a:xfrm>
            <a:off x="6610132" y="3176566"/>
            <a:ext cx="3975652" cy="2471224"/>
            <a:chOff x="6701457" y="2925418"/>
            <a:chExt cx="3975652" cy="2471224"/>
          </a:xfrm>
        </p:grpSpPr>
        <p:sp>
          <p:nvSpPr>
            <p:cNvPr id="12" name="Oval 11">
              <a:extLst>
                <a:ext uri="{FF2B5EF4-FFF2-40B4-BE49-F238E27FC236}">
                  <a16:creationId xmlns:a16="http://schemas.microsoft.com/office/drawing/2014/main" id="{8D58EB02-8BAE-4474-9417-BE05195765B7}"/>
                </a:ext>
              </a:extLst>
            </p:cNvPr>
            <p:cNvSpPr/>
            <p:nvPr/>
          </p:nvSpPr>
          <p:spPr>
            <a:xfrm>
              <a:off x="6701458" y="3887704"/>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94934C-2AF9-9729-FAB6-ACF66255F633}"/>
                </a:ext>
              </a:extLst>
            </p:cNvPr>
            <p:cNvSpPr/>
            <p:nvPr/>
          </p:nvSpPr>
          <p:spPr>
            <a:xfrm>
              <a:off x="8177008" y="3884530"/>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2FB115-A5B0-2EE5-C20E-EC3B9274BD2E}"/>
                </a:ext>
              </a:extLst>
            </p:cNvPr>
            <p:cNvSpPr/>
            <p:nvPr/>
          </p:nvSpPr>
          <p:spPr>
            <a:xfrm>
              <a:off x="9652558" y="388135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159A578-EBB9-99F4-949A-50FDCF1CA811}"/>
                </a:ext>
              </a:extLst>
            </p:cNvPr>
            <p:cNvCxnSpPr>
              <a:stCxn id="12" idx="6"/>
              <a:endCxn id="13" idx="2"/>
            </p:cNvCxnSpPr>
            <p:nvPr/>
          </p:nvCxnSpPr>
          <p:spPr>
            <a:xfrm flipV="1">
              <a:off x="7726009" y="415785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4C985C-9F31-109F-AD87-993EBC8BD874}"/>
                </a:ext>
              </a:extLst>
            </p:cNvPr>
            <p:cNvCxnSpPr/>
            <p:nvPr/>
          </p:nvCxnSpPr>
          <p:spPr>
            <a:xfrm flipV="1">
              <a:off x="9201559" y="4188090"/>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3648746-09F9-568F-2BEE-350CBDC60765}"/>
                </a:ext>
              </a:extLst>
            </p:cNvPr>
            <p:cNvSpPr/>
            <p:nvPr/>
          </p:nvSpPr>
          <p:spPr>
            <a:xfrm>
              <a:off x="6701458"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7AE9D93-9A71-C9CA-AE0F-1A743E584245}"/>
                </a:ext>
              </a:extLst>
            </p:cNvPr>
            <p:cNvSpPr/>
            <p:nvPr/>
          </p:nvSpPr>
          <p:spPr>
            <a:xfrm>
              <a:off x="8177007"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E9C5CE53-F97E-D740-1D23-C0E19E6CA83B}"/>
                </a:ext>
              </a:extLst>
            </p:cNvPr>
            <p:cNvSpPr/>
            <p:nvPr/>
          </p:nvSpPr>
          <p:spPr>
            <a:xfrm>
              <a:off x="9652556"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F8620F8-5E57-9296-835B-455492C13761}"/>
                </a:ext>
              </a:extLst>
            </p:cNvPr>
            <p:cNvCxnSpPr>
              <a:cxnSpLocks/>
              <a:stCxn id="18" idx="0"/>
              <a:endCxn id="12" idx="4"/>
            </p:cNvCxnSpPr>
            <p:nvPr/>
          </p:nvCxnSpPr>
          <p:spPr>
            <a:xfrm flipV="1">
              <a:off x="7213734" y="44343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40E9A8-7B4B-D85B-640A-ED03A4277CF6}"/>
                </a:ext>
              </a:extLst>
            </p:cNvPr>
            <p:cNvCxnSpPr>
              <a:cxnSpLocks/>
            </p:cNvCxnSpPr>
            <p:nvPr/>
          </p:nvCxnSpPr>
          <p:spPr>
            <a:xfrm flipV="1">
              <a:off x="8689282" y="44245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66BDF7-6388-3F53-95B7-9EDF589C44BF}"/>
                </a:ext>
              </a:extLst>
            </p:cNvPr>
            <p:cNvCxnSpPr>
              <a:cxnSpLocks/>
            </p:cNvCxnSpPr>
            <p:nvPr/>
          </p:nvCxnSpPr>
          <p:spPr>
            <a:xfrm flipV="1">
              <a:off x="10171456" y="44343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5BE5964-F0D4-F092-23B7-B947778EDD12}"/>
                </a:ext>
              </a:extLst>
            </p:cNvPr>
            <p:cNvSpPr/>
            <p:nvPr/>
          </p:nvSpPr>
          <p:spPr>
            <a:xfrm>
              <a:off x="6701457"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E35574A9-4800-E030-DB7A-135BDA5F826C}"/>
                </a:ext>
              </a:extLst>
            </p:cNvPr>
            <p:cNvSpPr/>
            <p:nvPr/>
          </p:nvSpPr>
          <p:spPr>
            <a:xfrm>
              <a:off x="8177006"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6C9CA91-84F2-070E-DD5B-D70E80C86790}"/>
                </a:ext>
              </a:extLst>
            </p:cNvPr>
            <p:cNvSpPr/>
            <p:nvPr/>
          </p:nvSpPr>
          <p:spPr>
            <a:xfrm>
              <a:off x="9652555"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D15F2A4-EC04-A89F-CAAB-A485BF1C04F8}"/>
                </a:ext>
              </a:extLst>
            </p:cNvPr>
            <p:cNvCxnSpPr>
              <a:cxnSpLocks/>
            </p:cNvCxnSpPr>
            <p:nvPr/>
          </p:nvCxnSpPr>
          <p:spPr>
            <a:xfrm flipV="1">
              <a:off x="7213734" y="3429000"/>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8C0CD6-E1FE-E63B-C09C-5352ABB8E6C9}"/>
                </a:ext>
              </a:extLst>
            </p:cNvPr>
            <p:cNvCxnSpPr>
              <a:cxnSpLocks/>
            </p:cNvCxnSpPr>
            <p:nvPr/>
          </p:nvCxnSpPr>
          <p:spPr>
            <a:xfrm flipV="1">
              <a:off x="8689281" y="3411072"/>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88AF06-DB0D-61CA-7175-81B7EBD81C22}"/>
                </a:ext>
              </a:extLst>
            </p:cNvPr>
            <p:cNvCxnSpPr>
              <a:cxnSpLocks/>
            </p:cNvCxnSpPr>
            <p:nvPr/>
          </p:nvCxnSpPr>
          <p:spPr>
            <a:xfrm flipV="1">
              <a:off x="10171455" y="3420872"/>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4B7C379E-A0C6-8C20-AC73-B669ABF05B88}"/>
              </a:ext>
            </a:extLst>
          </p:cNvPr>
          <p:cNvPicPr>
            <a:picLocks noChangeAspect="1"/>
          </p:cNvPicPr>
          <p:nvPr/>
        </p:nvPicPr>
        <p:blipFill>
          <a:blip r:embed="rId3"/>
          <a:stretch>
            <a:fillRect/>
          </a:stretch>
        </p:blipFill>
        <p:spPr>
          <a:xfrm>
            <a:off x="-173339" y="2123469"/>
            <a:ext cx="6123561" cy="2611061"/>
          </a:xfrm>
          <a:prstGeom prst="rect">
            <a:avLst/>
          </a:prstGeom>
        </p:spPr>
      </p:pic>
    </p:spTree>
    <p:extLst>
      <p:ext uri="{BB962C8B-B14F-4D97-AF65-F5344CB8AC3E}">
        <p14:creationId xmlns:p14="http://schemas.microsoft.com/office/powerpoint/2010/main" val="91797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1881667" y="390830"/>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Struggling to Remember Long Sequences</a:t>
            </a:r>
            <a:endParaRPr dirty="0"/>
          </a:p>
        </p:txBody>
      </p:sp>
      <p:pic>
        <p:nvPicPr>
          <p:cNvPr id="57" name="Picture 56">
            <a:extLst>
              <a:ext uri="{FF2B5EF4-FFF2-40B4-BE49-F238E27FC236}">
                <a16:creationId xmlns:a16="http://schemas.microsoft.com/office/drawing/2014/main" id="{5070A8E7-0E3E-3FEF-5E30-877ED27E59BD}"/>
              </a:ext>
            </a:extLst>
          </p:cNvPr>
          <p:cNvPicPr>
            <a:picLocks noChangeAspect="1"/>
          </p:cNvPicPr>
          <p:nvPr/>
        </p:nvPicPr>
        <p:blipFill>
          <a:blip r:embed="rId3"/>
          <a:stretch>
            <a:fillRect/>
          </a:stretch>
        </p:blipFill>
        <p:spPr>
          <a:xfrm>
            <a:off x="616308" y="1901213"/>
            <a:ext cx="4788000" cy="2435431"/>
          </a:xfrm>
          <a:prstGeom prst="rect">
            <a:avLst/>
          </a:prstGeom>
        </p:spPr>
      </p:pic>
      <p:grpSp>
        <p:nvGrpSpPr>
          <p:cNvPr id="69" name="Group 68">
            <a:extLst>
              <a:ext uri="{FF2B5EF4-FFF2-40B4-BE49-F238E27FC236}">
                <a16:creationId xmlns:a16="http://schemas.microsoft.com/office/drawing/2014/main" id="{606DE4ED-3A78-CCDF-BEDA-F61249D543EA}"/>
              </a:ext>
            </a:extLst>
          </p:cNvPr>
          <p:cNvGrpSpPr/>
          <p:nvPr/>
        </p:nvGrpSpPr>
        <p:grpSpPr>
          <a:xfrm>
            <a:off x="4242769" y="3721614"/>
            <a:ext cx="6926750" cy="2493608"/>
            <a:chOff x="4242769" y="3721614"/>
            <a:chExt cx="6926750" cy="2493608"/>
          </a:xfrm>
        </p:grpSpPr>
        <p:sp>
          <p:nvSpPr>
            <p:cNvPr id="40" name="Oval 39">
              <a:extLst>
                <a:ext uri="{FF2B5EF4-FFF2-40B4-BE49-F238E27FC236}">
                  <a16:creationId xmlns:a16="http://schemas.microsoft.com/office/drawing/2014/main" id="{024FC40E-2513-B9B4-619F-40790950C399}"/>
                </a:ext>
              </a:extLst>
            </p:cNvPr>
            <p:cNvSpPr/>
            <p:nvPr/>
          </p:nvSpPr>
          <p:spPr>
            <a:xfrm>
              <a:off x="4242769" y="4706284"/>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8C52F1-0BB5-72B3-58CD-F58CCAAB4A27}"/>
                </a:ext>
              </a:extLst>
            </p:cNvPr>
            <p:cNvSpPr/>
            <p:nvPr/>
          </p:nvSpPr>
          <p:spPr>
            <a:xfrm>
              <a:off x="5718319" y="4703110"/>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4C8BA9-4C95-76C4-BB05-578F2E6DDA1B}"/>
                </a:ext>
              </a:extLst>
            </p:cNvPr>
            <p:cNvSpPr/>
            <p:nvPr/>
          </p:nvSpPr>
          <p:spPr>
            <a:xfrm>
              <a:off x="7193869" y="469993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E797481-111D-BA30-550A-F8CF389D05D6}"/>
                </a:ext>
              </a:extLst>
            </p:cNvPr>
            <p:cNvCxnSpPr>
              <a:stCxn id="40" idx="6"/>
              <a:endCxn id="41" idx="2"/>
            </p:cNvCxnSpPr>
            <p:nvPr/>
          </p:nvCxnSpPr>
          <p:spPr>
            <a:xfrm flipV="1">
              <a:off x="5267320" y="497643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6BEF46-C290-A2D4-F5E1-763F76AA1B23}"/>
                </a:ext>
              </a:extLst>
            </p:cNvPr>
            <p:cNvCxnSpPr/>
            <p:nvPr/>
          </p:nvCxnSpPr>
          <p:spPr>
            <a:xfrm flipV="1">
              <a:off x="6742870" y="5006670"/>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505B8E3-50B5-558F-9DF1-0C402BB057B0}"/>
                </a:ext>
              </a:extLst>
            </p:cNvPr>
            <p:cNvSpPr/>
            <p:nvPr/>
          </p:nvSpPr>
          <p:spPr>
            <a:xfrm>
              <a:off x="4242769"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F84E4B02-4BFD-26C5-AB2C-123E8D634300}"/>
                </a:ext>
              </a:extLst>
            </p:cNvPr>
            <p:cNvSpPr/>
            <p:nvPr/>
          </p:nvSpPr>
          <p:spPr>
            <a:xfrm>
              <a:off x="5718318"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F0E6A11-86A8-E5DC-6286-0528FDF824A1}"/>
                </a:ext>
              </a:extLst>
            </p:cNvPr>
            <p:cNvSpPr/>
            <p:nvPr/>
          </p:nvSpPr>
          <p:spPr>
            <a:xfrm>
              <a:off x="7193867"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0B9B07C-FE27-ED1A-12BB-44202CB16C84}"/>
                </a:ext>
              </a:extLst>
            </p:cNvPr>
            <p:cNvCxnSpPr>
              <a:cxnSpLocks/>
              <a:stCxn id="45" idx="0"/>
              <a:endCxn id="40" idx="4"/>
            </p:cNvCxnSpPr>
            <p:nvPr/>
          </p:nvCxnSpPr>
          <p:spPr>
            <a:xfrm flipV="1">
              <a:off x="4755045" y="52529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7564E1-2C61-3A68-2A50-84198B925E94}"/>
                </a:ext>
              </a:extLst>
            </p:cNvPr>
            <p:cNvCxnSpPr>
              <a:cxnSpLocks/>
            </p:cNvCxnSpPr>
            <p:nvPr/>
          </p:nvCxnSpPr>
          <p:spPr>
            <a:xfrm flipV="1">
              <a:off x="6230593" y="52431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52D3D9-6BB3-B84E-F3D7-8B3E6DC2D15B}"/>
                </a:ext>
              </a:extLst>
            </p:cNvPr>
            <p:cNvCxnSpPr>
              <a:cxnSpLocks/>
            </p:cNvCxnSpPr>
            <p:nvPr/>
          </p:nvCxnSpPr>
          <p:spPr>
            <a:xfrm flipV="1">
              <a:off x="7712767" y="52529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306545A3-00CA-BC9A-1918-9E658D824D84}"/>
                </a:ext>
              </a:extLst>
            </p:cNvPr>
            <p:cNvSpPr/>
            <p:nvPr/>
          </p:nvSpPr>
          <p:spPr>
            <a:xfrm>
              <a:off x="8669418" y="468072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B8305D-4F97-9417-3FF9-62E1A27E0067}"/>
                </a:ext>
              </a:extLst>
            </p:cNvPr>
            <p:cNvSpPr/>
            <p:nvPr/>
          </p:nvSpPr>
          <p:spPr>
            <a:xfrm>
              <a:off x="10144968" y="4677552"/>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A24131DB-D1FD-DC25-E3FE-A2C75214CFC7}"/>
                </a:ext>
              </a:extLst>
            </p:cNvPr>
            <p:cNvCxnSpPr>
              <a:cxnSpLocks/>
              <a:endCxn id="59" idx="2"/>
            </p:cNvCxnSpPr>
            <p:nvPr/>
          </p:nvCxnSpPr>
          <p:spPr>
            <a:xfrm flipV="1">
              <a:off x="8218419" y="4954052"/>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7E5BC-4028-5EC7-C671-F62EA87D5945}"/>
                </a:ext>
              </a:extLst>
            </p:cNvPr>
            <p:cNvCxnSpPr/>
            <p:nvPr/>
          </p:nvCxnSpPr>
          <p:spPr>
            <a:xfrm flipV="1">
              <a:off x="9693969" y="498428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8B768FC2-D0D2-3AEA-69DB-F1810388173B}"/>
                </a:ext>
              </a:extLst>
            </p:cNvPr>
            <p:cNvSpPr/>
            <p:nvPr/>
          </p:nvSpPr>
          <p:spPr>
            <a:xfrm>
              <a:off x="7193867"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7F0D7EB6-45E5-65D4-86C9-8598F2F9300A}"/>
                </a:ext>
              </a:extLst>
            </p:cNvPr>
            <p:cNvSpPr/>
            <p:nvPr/>
          </p:nvSpPr>
          <p:spPr>
            <a:xfrm>
              <a:off x="8669416"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59A95F6D-ABA2-22A0-6A64-874FE0CDA1E0}"/>
                </a:ext>
              </a:extLst>
            </p:cNvPr>
            <p:cNvSpPr/>
            <p:nvPr/>
          </p:nvSpPr>
          <p:spPr>
            <a:xfrm>
              <a:off x="10144965"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903042AD-D40C-6651-2AEE-FE8D2642B0FE}"/>
                </a:ext>
              </a:extLst>
            </p:cNvPr>
            <p:cNvCxnSpPr>
              <a:cxnSpLocks/>
            </p:cNvCxnSpPr>
            <p:nvPr/>
          </p:nvCxnSpPr>
          <p:spPr>
            <a:xfrm flipV="1">
              <a:off x="7706144" y="422519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9F97AD3-AA88-C2F0-487D-83EC4DB3548F}"/>
                </a:ext>
              </a:extLst>
            </p:cNvPr>
            <p:cNvCxnSpPr>
              <a:cxnSpLocks/>
            </p:cNvCxnSpPr>
            <p:nvPr/>
          </p:nvCxnSpPr>
          <p:spPr>
            <a:xfrm flipV="1">
              <a:off x="9181691" y="4207268"/>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6FD2B04-A54A-022D-0712-61FB83178DAA}"/>
                </a:ext>
              </a:extLst>
            </p:cNvPr>
            <p:cNvCxnSpPr>
              <a:cxnSpLocks/>
            </p:cNvCxnSpPr>
            <p:nvPr/>
          </p:nvCxnSpPr>
          <p:spPr>
            <a:xfrm flipV="1">
              <a:off x="10663865" y="4217068"/>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096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1881667" y="390830"/>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3" name="Picture 2">
            <a:extLst>
              <a:ext uri="{FF2B5EF4-FFF2-40B4-BE49-F238E27FC236}">
                <a16:creationId xmlns:a16="http://schemas.microsoft.com/office/drawing/2014/main" id="{FBAE51EF-4FF1-42B9-4C82-A5E3E512F18E}"/>
              </a:ext>
            </a:extLst>
          </p:cNvPr>
          <p:cNvPicPr>
            <a:picLocks noChangeAspect="1"/>
          </p:cNvPicPr>
          <p:nvPr/>
        </p:nvPicPr>
        <p:blipFill>
          <a:blip r:embed="rId3"/>
          <a:stretch>
            <a:fillRect/>
          </a:stretch>
        </p:blipFill>
        <p:spPr>
          <a:xfrm>
            <a:off x="682171" y="1663457"/>
            <a:ext cx="6510917" cy="2445767"/>
          </a:xfrm>
          <a:prstGeom prst="rect">
            <a:avLst/>
          </a:prstGeom>
        </p:spPr>
      </p:pic>
      <p:pic>
        <p:nvPicPr>
          <p:cNvPr id="2" name="Picture 1">
            <a:extLst>
              <a:ext uri="{FF2B5EF4-FFF2-40B4-BE49-F238E27FC236}">
                <a16:creationId xmlns:a16="http://schemas.microsoft.com/office/drawing/2014/main" id="{9EF1DF7A-8CFC-0CE4-B2D5-3A53BB29076D}"/>
              </a:ext>
            </a:extLst>
          </p:cNvPr>
          <p:cNvPicPr>
            <a:picLocks noChangeAspect="1"/>
          </p:cNvPicPr>
          <p:nvPr/>
        </p:nvPicPr>
        <p:blipFill>
          <a:blip r:embed="rId4"/>
          <a:stretch>
            <a:fillRect/>
          </a:stretch>
        </p:blipFill>
        <p:spPr>
          <a:xfrm>
            <a:off x="2552153" y="4109224"/>
            <a:ext cx="7317562" cy="2748776"/>
          </a:xfrm>
          <a:prstGeom prst="rect">
            <a:avLst/>
          </a:prstGeom>
        </p:spPr>
      </p:pic>
      <p:sp>
        <p:nvSpPr>
          <p:cNvPr id="6" name="TextBox 5">
            <a:extLst>
              <a:ext uri="{FF2B5EF4-FFF2-40B4-BE49-F238E27FC236}">
                <a16:creationId xmlns:a16="http://schemas.microsoft.com/office/drawing/2014/main" id="{B4814C49-ECEB-FED6-26F5-4F0283B96D6E}"/>
              </a:ext>
            </a:extLst>
          </p:cNvPr>
          <p:cNvSpPr txBox="1"/>
          <p:nvPr/>
        </p:nvSpPr>
        <p:spPr>
          <a:xfrm>
            <a:off x="7315200" y="2522639"/>
            <a:ext cx="4455885" cy="1200329"/>
          </a:xfrm>
          <a:prstGeom prst="rect">
            <a:avLst/>
          </a:prstGeom>
          <a:noFill/>
        </p:spPr>
        <p:txBody>
          <a:bodyPr wrap="square" rtlCol="0">
            <a:spAutoFit/>
          </a:bodyPr>
          <a:lstStyle/>
          <a:p>
            <a:r>
              <a:rPr lang="en-US" sz="1800" i="1" dirty="0"/>
              <a:t>“ … allowing a model to automatically (soft-)search for parts of a source sentence that are relevant to predicting a target word …”</a:t>
            </a:r>
          </a:p>
        </p:txBody>
      </p:sp>
    </p:spTree>
    <p:extLst>
      <p:ext uri="{BB962C8B-B14F-4D97-AF65-F5344CB8AC3E}">
        <p14:creationId xmlns:p14="http://schemas.microsoft.com/office/powerpoint/2010/main" val="427627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4">
            <a:extLst>
              <a:ext uri="{FF2B5EF4-FFF2-40B4-BE49-F238E27FC236}">
                <a16:creationId xmlns:a16="http://schemas.microsoft.com/office/drawing/2014/main" id="{9ACCCB14-156C-23D1-4F6B-8B27E8758FB9}"/>
              </a:ext>
            </a:extLst>
          </p:cNvPr>
          <p:cNvSpPr txBox="1">
            <a:spLocks noGrp="1"/>
          </p:cNvSpPr>
          <p:nvPr>
            <p:ph type="body" idx="1"/>
          </p:nvPr>
        </p:nvSpPr>
        <p:spPr>
          <a:xfrm>
            <a:off x="707571" y="1922325"/>
            <a:ext cx="10515600" cy="404068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200" b="1" dirty="0"/>
              <a:t>Three RNNs</a:t>
            </a:r>
            <a:endParaRPr dirty="0"/>
          </a:p>
          <a:p>
            <a:pPr marL="347663" lvl="1" indent="-236600" algn="l" rtl="0">
              <a:lnSpc>
                <a:spcPct val="90000"/>
              </a:lnSpc>
              <a:spcBef>
                <a:spcPts val="500"/>
              </a:spcBef>
              <a:spcAft>
                <a:spcPts val="0"/>
              </a:spcAft>
              <a:buClr>
                <a:schemeClr val="dk1"/>
              </a:buClr>
              <a:buSzPct val="100000"/>
              <a:buChar char="•"/>
            </a:pPr>
            <a:r>
              <a:rPr lang="en-US" sz="1900" dirty="0"/>
              <a:t>Bidirectional RNNs handle the input sentence (encoder).</a:t>
            </a:r>
          </a:p>
          <a:p>
            <a:pPr marL="347663" lvl="1" indent="-236600" algn="l" rtl="0">
              <a:lnSpc>
                <a:spcPct val="90000"/>
              </a:lnSpc>
              <a:spcBef>
                <a:spcPts val="500"/>
              </a:spcBef>
              <a:spcAft>
                <a:spcPts val="0"/>
              </a:spcAft>
              <a:buClr>
                <a:schemeClr val="dk1"/>
              </a:buClr>
              <a:buSzPct val="100000"/>
              <a:buChar char="•"/>
            </a:pPr>
            <a:r>
              <a:rPr lang="en-US" sz="1900" dirty="0"/>
              <a:t>A single RNN handles the output sequence (decoder).</a:t>
            </a:r>
          </a:p>
          <a:p>
            <a:pPr marL="111063" lvl="1" indent="0" algn="l" rtl="0">
              <a:lnSpc>
                <a:spcPct val="90000"/>
              </a:lnSpc>
              <a:spcBef>
                <a:spcPts val="500"/>
              </a:spcBef>
              <a:spcAft>
                <a:spcPts val="0"/>
              </a:spcAft>
              <a:buClr>
                <a:schemeClr val="dk1"/>
              </a:buClr>
              <a:buSzPct val="100000"/>
              <a:buNone/>
            </a:pPr>
            <a:endParaRPr lang="en-US" sz="1900" dirty="0"/>
          </a:p>
          <a:p>
            <a:pPr marL="0" lvl="0" indent="0" algn="l" rtl="0">
              <a:lnSpc>
                <a:spcPct val="90000"/>
              </a:lnSpc>
              <a:spcBef>
                <a:spcPts val="0"/>
              </a:spcBef>
              <a:spcAft>
                <a:spcPts val="0"/>
              </a:spcAft>
              <a:buClr>
                <a:schemeClr val="dk1"/>
              </a:buClr>
              <a:buSzPct val="100000"/>
              <a:buNone/>
            </a:pPr>
            <a:r>
              <a:rPr lang="en-US" sz="2200" b="1" dirty="0"/>
              <a:t>Process</a:t>
            </a:r>
            <a:endParaRPr lang="en-US" dirty="0"/>
          </a:p>
          <a:p>
            <a:pPr marL="347663" lvl="1" indent="-236600" algn="l" rtl="0">
              <a:lnSpc>
                <a:spcPct val="90000"/>
              </a:lnSpc>
              <a:spcBef>
                <a:spcPts val="500"/>
              </a:spcBef>
              <a:spcAft>
                <a:spcPts val="0"/>
              </a:spcAft>
              <a:buClr>
                <a:schemeClr val="dk1"/>
              </a:buClr>
              <a:buSzPct val="100000"/>
              <a:buChar char="•"/>
            </a:pPr>
            <a:r>
              <a:rPr lang="en-US" sz="1900" dirty="0"/>
              <a:t>Bidirectional RNN reads sentences in both directions. Produces a pair </a:t>
            </a:r>
            <a:br>
              <a:rPr lang="en-US" sz="1900" dirty="0"/>
            </a:br>
            <a:r>
              <a:rPr lang="en-US" sz="1900" dirty="0"/>
              <a:t>of hidden state outputs for each token of input.</a:t>
            </a:r>
          </a:p>
          <a:p>
            <a:pPr marL="347663" lvl="1" indent="-236600" algn="l" rtl="0">
              <a:lnSpc>
                <a:spcPct val="90000"/>
              </a:lnSpc>
              <a:spcBef>
                <a:spcPts val="500"/>
              </a:spcBef>
              <a:spcAft>
                <a:spcPts val="0"/>
              </a:spcAft>
              <a:buClr>
                <a:schemeClr val="dk1"/>
              </a:buClr>
              <a:buSzPct val="100000"/>
              <a:buChar char="•"/>
            </a:pPr>
            <a:r>
              <a:rPr lang="en-US" sz="1900" dirty="0"/>
              <a:t>Unidirectional RNN reads output sentence forwards and produces a single</a:t>
            </a:r>
            <a:br>
              <a:rPr lang="en-US" sz="1900" dirty="0"/>
            </a:br>
            <a:r>
              <a:rPr lang="en-US" sz="1900" dirty="0"/>
              <a:t>hidden state, s. </a:t>
            </a:r>
          </a:p>
          <a:p>
            <a:pPr marL="347663" lvl="1" indent="-236600" algn="l" rtl="0">
              <a:lnSpc>
                <a:spcPct val="90000"/>
              </a:lnSpc>
              <a:spcBef>
                <a:spcPts val="500"/>
              </a:spcBef>
              <a:spcAft>
                <a:spcPts val="0"/>
              </a:spcAft>
              <a:buClr>
                <a:schemeClr val="dk1"/>
              </a:buClr>
              <a:buSzPct val="100000"/>
              <a:buChar char="•"/>
            </a:pPr>
            <a:r>
              <a:rPr lang="en-US" sz="1900" dirty="0"/>
              <a:t>Attention weights at a particular token position are calculated across </a:t>
            </a:r>
            <a:br>
              <a:rPr lang="en-US" sz="1900" dirty="0"/>
            </a:br>
            <a:r>
              <a:rPr lang="en-US" sz="1900" dirty="0"/>
              <a:t>all input tokens comparing s_t-1 with each pair of </a:t>
            </a:r>
            <a:r>
              <a:rPr lang="en-US" sz="1900" dirty="0" err="1"/>
              <a:t>h_i</a:t>
            </a:r>
            <a:r>
              <a:rPr lang="en-US" sz="1900" dirty="0"/>
              <a:t> hidden states. </a:t>
            </a:r>
            <a:br>
              <a:rPr lang="en-US" sz="1900" dirty="0"/>
            </a:br>
            <a:r>
              <a:rPr lang="en-US" sz="1900" dirty="0"/>
              <a:t>This yields a vector of attention weights. We </a:t>
            </a:r>
            <a:r>
              <a:rPr lang="en-US" sz="1900" dirty="0" err="1"/>
              <a:t>softmax</a:t>
            </a:r>
            <a:r>
              <a:rPr lang="en-US" sz="1900" dirty="0"/>
              <a:t> the attention weights to </a:t>
            </a:r>
            <a:br>
              <a:rPr lang="en-US" sz="1900" dirty="0"/>
            </a:br>
            <a:r>
              <a:rPr lang="en-US" sz="1900" dirty="0"/>
              <a:t>make them positive and add up to 1 (easier to differentiate in backprop).</a:t>
            </a:r>
          </a:p>
          <a:p>
            <a:pPr marL="347663" lvl="1" indent="-236600" algn="l" rtl="0">
              <a:lnSpc>
                <a:spcPct val="90000"/>
              </a:lnSpc>
              <a:spcBef>
                <a:spcPts val="500"/>
              </a:spcBef>
              <a:spcAft>
                <a:spcPts val="0"/>
              </a:spcAft>
              <a:buClr>
                <a:schemeClr val="dk1"/>
              </a:buClr>
              <a:buSzPct val="100000"/>
              <a:buChar char="•"/>
            </a:pPr>
            <a:r>
              <a:rPr lang="en-US" sz="1900" dirty="0"/>
              <a:t>Attention weights down- or up-weight each positional hidden state, h. </a:t>
            </a:r>
          </a:p>
          <a:p>
            <a:pPr marL="347663" lvl="1" indent="-236600" algn="l" rtl="0">
              <a:lnSpc>
                <a:spcPct val="90000"/>
              </a:lnSpc>
              <a:spcBef>
                <a:spcPts val="500"/>
              </a:spcBef>
              <a:spcAft>
                <a:spcPts val="0"/>
              </a:spcAft>
              <a:buClr>
                <a:schemeClr val="dk1"/>
              </a:buClr>
              <a:buSzPct val="100000"/>
              <a:buChar char="•"/>
            </a:pPr>
            <a:r>
              <a:rPr lang="en-US" sz="1900" dirty="0"/>
              <a:t>Finally, prediction, </a:t>
            </a:r>
            <a:r>
              <a:rPr lang="en-US" sz="1900" dirty="0" err="1"/>
              <a:t>y_t</a:t>
            </a:r>
            <a:r>
              <a:rPr lang="en-US" sz="1900" dirty="0"/>
              <a:t>, is based on the attention-reweighted</a:t>
            </a:r>
            <a:br>
              <a:rPr lang="en-US" sz="1900" dirty="0"/>
            </a:br>
            <a:r>
              <a:rPr lang="en-US" sz="1900" dirty="0"/>
              <a:t>hidden states of the input series and the last hidden state from token </a:t>
            </a:r>
            <a:br>
              <a:rPr lang="en-US" sz="1900" dirty="0"/>
            </a:br>
            <a:r>
              <a:rPr lang="en-US" sz="1900" dirty="0"/>
              <a:t>prediction y_t-1 (i.e., s_t-1).</a:t>
            </a:r>
          </a:p>
          <a:p>
            <a:pPr marL="347663" lvl="1" indent="-236600" algn="l" rtl="0">
              <a:lnSpc>
                <a:spcPct val="90000"/>
              </a:lnSpc>
              <a:spcBef>
                <a:spcPts val="500"/>
              </a:spcBef>
              <a:spcAft>
                <a:spcPts val="0"/>
              </a:spcAft>
              <a:buClr>
                <a:schemeClr val="dk1"/>
              </a:buClr>
              <a:buSzPct val="100000"/>
              <a:buChar char="•"/>
            </a:pPr>
            <a:endParaRPr sz="1900" dirty="0"/>
          </a:p>
        </p:txBody>
      </p:sp>
      <p:pic>
        <p:nvPicPr>
          <p:cNvPr id="7" name="Picture 6">
            <a:extLst>
              <a:ext uri="{FF2B5EF4-FFF2-40B4-BE49-F238E27FC236}">
                <a16:creationId xmlns:a16="http://schemas.microsoft.com/office/drawing/2014/main" id="{D4E778D4-8537-5825-6120-D81F475BDB5B}"/>
              </a:ext>
            </a:extLst>
          </p:cNvPr>
          <p:cNvPicPr>
            <a:picLocks noChangeAspect="1"/>
          </p:cNvPicPr>
          <p:nvPr/>
        </p:nvPicPr>
        <p:blipFill>
          <a:blip r:embed="rId3"/>
          <a:stretch>
            <a:fillRect/>
          </a:stretch>
        </p:blipFill>
        <p:spPr>
          <a:xfrm>
            <a:off x="8084457" y="500224"/>
            <a:ext cx="3280229" cy="5857552"/>
          </a:xfrm>
          <a:prstGeom prst="rect">
            <a:avLst/>
          </a:prstGeom>
        </p:spPr>
      </p:pic>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71" y="396833"/>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spTree>
    <p:extLst>
      <p:ext uri="{BB962C8B-B14F-4D97-AF65-F5344CB8AC3E}">
        <p14:creationId xmlns:p14="http://schemas.microsoft.com/office/powerpoint/2010/main" val="128510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71" y="396833"/>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4" name="Picture 3">
            <a:extLst>
              <a:ext uri="{FF2B5EF4-FFF2-40B4-BE49-F238E27FC236}">
                <a16:creationId xmlns:a16="http://schemas.microsoft.com/office/drawing/2014/main" id="{727B631A-68FD-FD73-D9C0-0F4B9D390867}"/>
              </a:ext>
            </a:extLst>
          </p:cNvPr>
          <p:cNvPicPr>
            <a:picLocks noChangeAspect="1"/>
          </p:cNvPicPr>
          <p:nvPr/>
        </p:nvPicPr>
        <p:blipFill>
          <a:blip r:embed="rId3"/>
          <a:stretch>
            <a:fillRect/>
          </a:stretch>
        </p:blipFill>
        <p:spPr>
          <a:xfrm>
            <a:off x="427653" y="1722396"/>
            <a:ext cx="7772400" cy="4623339"/>
          </a:xfrm>
          <a:prstGeom prst="rect">
            <a:avLst/>
          </a:prstGeom>
        </p:spPr>
      </p:pic>
      <p:pic>
        <p:nvPicPr>
          <p:cNvPr id="6" name="Picture 5">
            <a:extLst>
              <a:ext uri="{FF2B5EF4-FFF2-40B4-BE49-F238E27FC236}">
                <a16:creationId xmlns:a16="http://schemas.microsoft.com/office/drawing/2014/main" id="{8AFF6FF3-2178-E203-9E3B-947B4F6625D2}"/>
              </a:ext>
            </a:extLst>
          </p:cNvPr>
          <p:cNvPicPr>
            <a:picLocks noChangeAspect="1"/>
          </p:cNvPicPr>
          <p:nvPr/>
        </p:nvPicPr>
        <p:blipFill>
          <a:blip r:embed="rId4"/>
          <a:stretch>
            <a:fillRect/>
          </a:stretch>
        </p:blipFill>
        <p:spPr>
          <a:xfrm>
            <a:off x="8652847" y="2426049"/>
            <a:ext cx="3111500" cy="2336800"/>
          </a:xfrm>
          <a:prstGeom prst="rect">
            <a:avLst/>
          </a:prstGeom>
          <a:ln w="28575">
            <a:solidFill>
              <a:schemeClr val="tx1"/>
            </a:solidFill>
          </a:ln>
        </p:spPr>
      </p:pic>
      <p:pic>
        <p:nvPicPr>
          <p:cNvPr id="5" name="Picture 4">
            <a:extLst>
              <a:ext uri="{FF2B5EF4-FFF2-40B4-BE49-F238E27FC236}">
                <a16:creationId xmlns:a16="http://schemas.microsoft.com/office/drawing/2014/main" id="{9F4D456E-5EA7-9C9E-0549-85325CB64AB6}"/>
              </a:ext>
            </a:extLst>
          </p:cNvPr>
          <p:cNvPicPr>
            <a:picLocks noChangeAspect="1"/>
          </p:cNvPicPr>
          <p:nvPr/>
        </p:nvPicPr>
        <p:blipFill>
          <a:blip r:embed="rId5"/>
          <a:srcRect l="12892" t="5806"/>
          <a:stretch/>
        </p:blipFill>
        <p:spPr>
          <a:xfrm>
            <a:off x="9438976" y="5918885"/>
            <a:ext cx="2045453" cy="309875"/>
          </a:xfrm>
          <a:prstGeom prst="rect">
            <a:avLst/>
          </a:prstGeom>
        </p:spPr>
      </p:pic>
      <p:pic>
        <p:nvPicPr>
          <p:cNvPr id="7" name="Picture 6">
            <a:extLst>
              <a:ext uri="{FF2B5EF4-FFF2-40B4-BE49-F238E27FC236}">
                <a16:creationId xmlns:a16="http://schemas.microsoft.com/office/drawing/2014/main" id="{0659E389-E6B1-7AE9-7820-5BEC5B2461C3}"/>
              </a:ext>
            </a:extLst>
          </p:cNvPr>
          <p:cNvPicPr>
            <a:picLocks noChangeAspect="1"/>
          </p:cNvPicPr>
          <p:nvPr/>
        </p:nvPicPr>
        <p:blipFill>
          <a:blip r:embed="rId4"/>
          <a:srcRect l="41069" t="20270" r="39472" b="45887"/>
          <a:stretch/>
        </p:blipFill>
        <p:spPr>
          <a:xfrm>
            <a:off x="8833495" y="5667441"/>
            <a:ext cx="605481" cy="790832"/>
          </a:xfrm>
          <a:prstGeom prst="rect">
            <a:avLst/>
          </a:prstGeom>
          <a:ln w="28575">
            <a:noFill/>
          </a:ln>
        </p:spPr>
      </p:pic>
    </p:spTree>
    <p:extLst>
      <p:ext uri="{BB962C8B-B14F-4D97-AF65-F5344CB8AC3E}">
        <p14:creationId xmlns:p14="http://schemas.microsoft.com/office/powerpoint/2010/main" val="41140924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TotalTime>
  <Words>2241</Words>
  <Application>Microsoft Macintosh PowerPoint</Application>
  <PresentationFormat>Widescreen</PresentationFormat>
  <Paragraphs>129</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Economica</vt:lpstr>
      <vt:lpstr>Arial</vt:lpstr>
      <vt:lpstr>Quicksand</vt:lpstr>
      <vt:lpstr>Calibri</vt:lpstr>
      <vt:lpstr>Office Theme</vt:lpstr>
      <vt:lpstr>PowerPoint Presentation</vt:lpstr>
      <vt:lpstr>PowerPoint Presentation</vt:lpstr>
      <vt:lpstr>TF-IDF is “Static Attention”</vt:lpstr>
      <vt:lpstr>What Would Adaptive  Weights Look Like?</vt:lpstr>
      <vt:lpstr>Where Attention Came From: Sequence-to-Sequence Models</vt:lpstr>
      <vt:lpstr>Struggling to Remember Long Sequences</vt:lpstr>
      <vt:lpstr>The First (RNN) Attention Model</vt:lpstr>
      <vt:lpstr>The First (RNN) Attention Model</vt:lpstr>
      <vt:lpstr>The First (RNN) Attention Model</vt:lpstr>
      <vt:lpstr>The First (RNN) Attention Model</vt:lpstr>
      <vt:lpstr>We Don’t Need an RNN</vt:lpstr>
      <vt:lpstr>A Simpler (Less-Flexible) Attention Mechanism</vt:lpstr>
      <vt:lpstr>A Simpler (Less-Flexible) Attention Mechanism</vt:lpstr>
      <vt:lpstr>A Simpler (Less Flexible) Attention Mechanism</vt:lpstr>
      <vt:lpstr>A Basic Self-Attention Mechanism</vt:lpstr>
      <vt:lpstr>PowerPoint Presentation</vt:lpstr>
      <vt:lpstr>Query Key Value Framework</vt:lpstr>
      <vt:lpstr>‘Scaled’ Dot Product</vt:lpstr>
      <vt:lpstr>From Self-Attention to Cross-Attention</vt:lpstr>
      <vt:lpstr>PowerPoint Presentation</vt:lpstr>
      <vt:lpstr>Attention in Vision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19</cp:revision>
  <dcterms:created xsi:type="dcterms:W3CDTF">2019-12-28T13:51:56Z</dcterms:created>
  <dcterms:modified xsi:type="dcterms:W3CDTF">2025-04-15T19:42:48Z</dcterms:modified>
</cp:coreProperties>
</file>